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1" r:id="rId5"/>
  </p:sldMasterIdLst>
  <p:notesMasterIdLst>
    <p:notesMasterId r:id="rId20"/>
  </p:notesMasterIdLst>
  <p:handoutMasterIdLst>
    <p:handoutMasterId r:id="rId21"/>
  </p:handoutMasterIdLst>
  <p:sldIdLst>
    <p:sldId id="334" r:id="rId6"/>
    <p:sldId id="506" r:id="rId7"/>
    <p:sldId id="507" r:id="rId8"/>
    <p:sldId id="509" r:id="rId9"/>
    <p:sldId id="510" r:id="rId10"/>
    <p:sldId id="511" r:id="rId11"/>
    <p:sldId id="508" r:id="rId12"/>
    <p:sldId id="512" r:id="rId13"/>
    <p:sldId id="515" r:id="rId14"/>
    <p:sldId id="513" r:id="rId15"/>
    <p:sldId id="514" r:id="rId16"/>
    <p:sldId id="518" r:id="rId17"/>
    <p:sldId id="516" r:id="rId18"/>
    <p:sldId id="517" r:id="rId19"/>
  </p:sldIdLst>
  <p:sldSz cx="9144000" cy="6858000" type="screen4x3"/>
  <p:notesSz cx="6797675" cy="9926638"/>
  <p:defaultTextStyle>
    <a:defPPr>
      <a:defRPr lang="fr-FR"/>
    </a:defPPr>
    <a:lvl1pPr marL="0" algn="l" defTabSz="914199" rtl="0" eaLnBrk="1" latinLnBrk="0" hangingPunct="1">
      <a:defRPr sz="1800" kern="1200">
        <a:solidFill>
          <a:schemeClr val="tx1"/>
        </a:solidFill>
        <a:latin typeface="+mn-lt"/>
        <a:ea typeface="+mn-ea"/>
        <a:cs typeface="+mn-cs"/>
      </a:defRPr>
    </a:lvl1pPr>
    <a:lvl2pPr marL="457100" algn="l" defTabSz="914199" rtl="0" eaLnBrk="1" latinLnBrk="0" hangingPunct="1">
      <a:defRPr sz="1800" kern="1200">
        <a:solidFill>
          <a:schemeClr val="tx1"/>
        </a:solidFill>
        <a:latin typeface="+mn-lt"/>
        <a:ea typeface="+mn-ea"/>
        <a:cs typeface="+mn-cs"/>
      </a:defRPr>
    </a:lvl2pPr>
    <a:lvl3pPr marL="914199" algn="l" defTabSz="914199" rtl="0" eaLnBrk="1" latinLnBrk="0" hangingPunct="1">
      <a:defRPr sz="1800" kern="1200">
        <a:solidFill>
          <a:schemeClr val="tx1"/>
        </a:solidFill>
        <a:latin typeface="+mn-lt"/>
        <a:ea typeface="+mn-ea"/>
        <a:cs typeface="+mn-cs"/>
      </a:defRPr>
    </a:lvl3pPr>
    <a:lvl4pPr marL="1371299" algn="l" defTabSz="914199" rtl="0" eaLnBrk="1" latinLnBrk="0" hangingPunct="1">
      <a:defRPr sz="1800" kern="1200">
        <a:solidFill>
          <a:schemeClr val="tx1"/>
        </a:solidFill>
        <a:latin typeface="+mn-lt"/>
        <a:ea typeface="+mn-ea"/>
        <a:cs typeface="+mn-cs"/>
      </a:defRPr>
    </a:lvl4pPr>
    <a:lvl5pPr marL="1828398" algn="l" defTabSz="914199" rtl="0" eaLnBrk="1" latinLnBrk="0" hangingPunct="1">
      <a:defRPr sz="1800" kern="1200">
        <a:solidFill>
          <a:schemeClr val="tx1"/>
        </a:solidFill>
        <a:latin typeface="+mn-lt"/>
        <a:ea typeface="+mn-ea"/>
        <a:cs typeface="+mn-cs"/>
      </a:defRPr>
    </a:lvl5pPr>
    <a:lvl6pPr marL="2285498" algn="l" defTabSz="914199" rtl="0" eaLnBrk="1" latinLnBrk="0" hangingPunct="1">
      <a:defRPr sz="1800" kern="1200">
        <a:solidFill>
          <a:schemeClr val="tx1"/>
        </a:solidFill>
        <a:latin typeface="+mn-lt"/>
        <a:ea typeface="+mn-ea"/>
        <a:cs typeface="+mn-cs"/>
      </a:defRPr>
    </a:lvl6pPr>
    <a:lvl7pPr marL="2742596" algn="l" defTabSz="914199" rtl="0" eaLnBrk="1" latinLnBrk="0" hangingPunct="1">
      <a:defRPr sz="1800" kern="1200">
        <a:solidFill>
          <a:schemeClr val="tx1"/>
        </a:solidFill>
        <a:latin typeface="+mn-lt"/>
        <a:ea typeface="+mn-ea"/>
        <a:cs typeface="+mn-cs"/>
      </a:defRPr>
    </a:lvl7pPr>
    <a:lvl8pPr marL="3199696" algn="l" defTabSz="914199" rtl="0" eaLnBrk="1" latinLnBrk="0" hangingPunct="1">
      <a:defRPr sz="1800" kern="1200">
        <a:solidFill>
          <a:schemeClr val="tx1"/>
        </a:solidFill>
        <a:latin typeface="+mn-lt"/>
        <a:ea typeface="+mn-ea"/>
        <a:cs typeface="+mn-cs"/>
      </a:defRPr>
    </a:lvl8pPr>
    <a:lvl9pPr marL="3656795" algn="l" defTabSz="91419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84">
          <p15:clr>
            <a:srgbClr val="A4A3A4"/>
          </p15:clr>
        </p15:guide>
        <p15:guide id="3" orient="horz" pos="935">
          <p15:clr>
            <a:srgbClr val="A4A3A4"/>
          </p15:clr>
        </p15:guide>
        <p15:guide id="4" orient="horz" pos="4191">
          <p15:clr>
            <a:srgbClr val="A4A3A4"/>
          </p15:clr>
        </p15:guide>
        <p15:guide id="5" orient="horz" pos="2387">
          <p15:clr>
            <a:srgbClr val="A4A3A4"/>
          </p15:clr>
        </p15:guide>
        <p15:guide id="6" orient="horz" pos="287">
          <p15:clr>
            <a:srgbClr val="A4A3A4"/>
          </p15:clr>
        </p15:guide>
        <p15:guide id="7" pos="2880">
          <p15:clr>
            <a:srgbClr val="A4A3A4"/>
          </p15:clr>
        </p15:guide>
        <p15:guide id="8" pos="5420">
          <p15:clr>
            <a:srgbClr val="A4A3A4"/>
          </p15:clr>
        </p15:guide>
        <p15:guide id="9" pos="344">
          <p15:clr>
            <a:srgbClr val="A4A3A4"/>
          </p15:clr>
        </p15:guide>
        <p15:guide id="10" pos="2018">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ansman" initials="jlansman"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A0A"/>
    <a:srgbClr val="FD8B1D"/>
    <a:srgbClr val="000000"/>
    <a:srgbClr val="F2F2F2"/>
    <a:srgbClr val="2DAA64"/>
    <a:srgbClr val="A6A6A6"/>
    <a:srgbClr val="4D0B39"/>
    <a:srgbClr val="D99782"/>
    <a:srgbClr val="88A72E"/>
    <a:srgbClr val="4D68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3" autoAdjust="0"/>
    <p:restoredTop sz="99302" autoAdjust="0"/>
  </p:normalViewPr>
  <p:slideViewPr>
    <p:cSldViewPr showGuides="1">
      <p:cViewPr varScale="1">
        <p:scale>
          <a:sx n="84" d="100"/>
          <a:sy n="84" d="100"/>
        </p:scale>
        <p:origin x="102" y="570"/>
      </p:cViewPr>
      <p:guideLst>
        <p:guide orient="horz" pos="2160"/>
        <p:guide orient="horz" pos="3884"/>
        <p:guide orient="horz" pos="935"/>
        <p:guide orient="horz" pos="4191"/>
        <p:guide orient="horz" pos="2387"/>
        <p:guide orient="horz" pos="287"/>
        <p:guide pos="2880"/>
        <p:guide pos="5420"/>
        <p:guide pos="344"/>
        <p:guide pos="2018"/>
      </p:guideLst>
    </p:cSldViewPr>
  </p:slideViewPr>
  <p:notesTextViewPr>
    <p:cViewPr>
      <p:scale>
        <a:sx n="100" d="100"/>
        <a:sy n="100" d="100"/>
      </p:scale>
      <p:origin x="0" y="0"/>
    </p:cViewPr>
  </p:notesTextViewPr>
  <p:sorterViewPr>
    <p:cViewPr>
      <p:scale>
        <a:sx n="57" d="100"/>
        <a:sy n="57" d="100"/>
      </p:scale>
      <p:origin x="0" y="0"/>
    </p:cViewPr>
  </p:sorterViewPr>
  <p:notesViewPr>
    <p:cSldViewPr showGuides="1">
      <p:cViewPr varScale="1">
        <p:scale>
          <a:sx n="78" d="100"/>
          <a:sy n="78" d="100"/>
        </p:scale>
        <p:origin x="4062"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9858376"/>
            <a:ext cx="6797675" cy="6826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Espace réservé de la date 2"/>
          <p:cNvSpPr>
            <a:spLocks noGrp="1"/>
          </p:cNvSpPr>
          <p:nvPr>
            <p:ph type="dt" sz="quarter" idx="1"/>
          </p:nvPr>
        </p:nvSpPr>
        <p:spPr>
          <a:xfrm>
            <a:off x="0" y="0"/>
            <a:ext cx="2945659" cy="273048"/>
          </a:xfrm>
          <a:prstGeom prst="rect">
            <a:avLst/>
          </a:prstGeom>
        </p:spPr>
        <p:txBody>
          <a:bodyPr vert="horz" lIns="91440" tIns="45720" rIns="91440" bIns="45720" rtlCol="0"/>
          <a:lstStyle>
            <a:lvl1pPr algn="r">
              <a:defRPr sz="1200"/>
            </a:lvl1pPr>
          </a:lstStyle>
          <a:p>
            <a:pPr algn="l"/>
            <a:fld id="{6D1A8EDC-2256-4EAB-A154-66D70ACCFEA3}" type="datetime1">
              <a:rPr lang="fr-FR" smtClean="0"/>
              <a:t>18/04/2017</a:t>
            </a:fld>
            <a:endParaRPr lang="en-GB" dirty="0"/>
          </a:p>
        </p:txBody>
      </p:sp>
      <p:sp>
        <p:nvSpPr>
          <p:cNvPr id="4" name="Espace réservé du pied de page 3"/>
          <p:cNvSpPr>
            <a:spLocks noGrp="1"/>
          </p:cNvSpPr>
          <p:nvPr>
            <p:ph type="ftr" sz="quarter" idx="2"/>
          </p:nvPr>
        </p:nvSpPr>
        <p:spPr>
          <a:xfrm>
            <a:off x="543853" y="9485352"/>
            <a:ext cx="5663296" cy="277524"/>
          </a:xfrm>
          <a:prstGeom prst="rect">
            <a:avLst/>
          </a:prstGeom>
        </p:spPr>
        <p:txBody>
          <a:bodyPr vert="horz" lIns="91440" tIns="45720" rIns="91440" bIns="45720" rtlCol="0" anchor="ctr"/>
          <a:lstStyle>
            <a:lvl1pPr algn="l">
              <a:defRPr sz="1200"/>
            </a:lvl1pPr>
          </a:lstStyle>
          <a:p>
            <a:r>
              <a:rPr lang="en-GB" sz="1100" dirty="0"/>
              <a:t>Titre de la présentation</a:t>
            </a:r>
          </a:p>
        </p:txBody>
      </p:sp>
      <p:sp>
        <p:nvSpPr>
          <p:cNvPr id="5" name="Espace réservé du numéro de diapositive 4"/>
          <p:cNvSpPr>
            <a:spLocks noGrp="1"/>
          </p:cNvSpPr>
          <p:nvPr>
            <p:ph type="sldNum" sz="quarter" idx="3"/>
          </p:nvPr>
        </p:nvSpPr>
        <p:spPr>
          <a:xfrm>
            <a:off x="1" y="9485352"/>
            <a:ext cx="543854" cy="277524"/>
          </a:xfrm>
          <a:prstGeom prst="rect">
            <a:avLst/>
          </a:prstGeom>
        </p:spPr>
        <p:txBody>
          <a:bodyPr vert="horz" lIns="91440" tIns="45720" rIns="91440" bIns="45720" rtlCol="0" anchor="ctr"/>
          <a:lstStyle>
            <a:lvl1pPr algn="r">
              <a:defRPr sz="1200"/>
            </a:lvl1pPr>
          </a:lstStyle>
          <a:p>
            <a:fld id="{305287CA-3E72-4A91-B59B-B69F40801570}" type="slidenum">
              <a:rPr lang="en-GB" sz="1100" smtClean="0"/>
              <a:pPr/>
              <a:t>‹N°›</a:t>
            </a:fld>
            <a:endParaRPr lang="en-GB" sz="1100" dirty="0"/>
          </a:p>
        </p:txBody>
      </p:sp>
    </p:spTree>
    <p:extLst>
      <p:ext uri="{BB962C8B-B14F-4D97-AF65-F5344CB8AC3E}">
        <p14:creationId xmlns:p14="http://schemas.microsoft.com/office/powerpoint/2010/main" val="418700955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idx="1"/>
          </p:nvPr>
        </p:nvSpPr>
        <p:spPr>
          <a:xfrm>
            <a:off x="1" y="0"/>
            <a:ext cx="3256087" cy="496332"/>
          </a:xfrm>
          <a:prstGeom prst="rect">
            <a:avLst/>
          </a:prstGeom>
        </p:spPr>
        <p:txBody>
          <a:bodyPr vert="horz" lIns="91440" tIns="45720" rIns="91440" bIns="45720" rtlCol="0"/>
          <a:lstStyle>
            <a:lvl1pPr algn="l">
              <a:defRPr sz="1200"/>
            </a:lvl1pPr>
          </a:lstStyle>
          <a:p>
            <a:fld id="{2CE7890C-09D6-4765-BFBC-DE052DB1C2F7}" type="datetime1">
              <a:rPr lang="fr-FR" smtClean="0"/>
              <a:t>18/04/2017</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878557" y="4715153"/>
            <a:ext cx="5040560" cy="4466987"/>
          </a:xfrm>
          <a:prstGeom prst="rect">
            <a:avLst/>
          </a:prstGeom>
        </p:spPr>
        <p:txBody>
          <a:bodyPr vert="horz" lIns="91440" tIns="45720" rIns="91440" bIns="45720"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Rectangle 9"/>
          <p:cNvSpPr/>
          <p:nvPr/>
        </p:nvSpPr>
        <p:spPr>
          <a:xfrm>
            <a:off x="0" y="9858376"/>
            <a:ext cx="6797675" cy="6826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space réservé du pied de page 3"/>
          <p:cNvSpPr>
            <a:spLocks noGrp="1"/>
          </p:cNvSpPr>
          <p:nvPr>
            <p:ph type="ftr" sz="quarter" idx="4"/>
          </p:nvPr>
        </p:nvSpPr>
        <p:spPr>
          <a:xfrm>
            <a:off x="543853" y="9485352"/>
            <a:ext cx="4853473" cy="277524"/>
          </a:xfrm>
          <a:prstGeom prst="rect">
            <a:avLst/>
          </a:prstGeom>
        </p:spPr>
        <p:txBody>
          <a:bodyPr vert="horz" lIns="91440" tIns="45720" rIns="91440" bIns="45720" rtlCol="0" anchor="ctr"/>
          <a:lstStyle>
            <a:lvl1pPr algn="l">
              <a:defRPr sz="1200"/>
            </a:lvl1pPr>
          </a:lstStyle>
          <a:p>
            <a:r>
              <a:rPr lang="en-GB" sz="1100" dirty="0"/>
              <a:t>Titre de la présentation</a:t>
            </a:r>
          </a:p>
        </p:txBody>
      </p:sp>
      <p:sp>
        <p:nvSpPr>
          <p:cNvPr id="15" name="Espace réservé du numéro de diapositive 4"/>
          <p:cNvSpPr>
            <a:spLocks noGrp="1"/>
          </p:cNvSpPr>
          <p:nvPr>
            <p:ph type="sldNum" sz="quarter" idx="5"/>
          </p:nvPr>
        </p:nvSpPr>
        <p:spPr>
          <a:xfrm>
            <a:off x="1" y="9485352"/>
            <a:ext cx="543854" cy="277524"/>
          </a:xfrm>
          <a:prstGeom prst="rect">
            <a:avLst/>
          </a:prstGeom>
        </p:spPr>
        <p:txBody>
          <a:bodyPr vert="horz" lIns="91440" tIns="45720" rIns="91440" bIns="45720" rtlCol="0" anchor="ctr"/>
          <a:lstStyle>
            <a:lvl1pPr algn="r">
              <a:defRPr sz="1200"/>
            </a:lvl1pPr>
          </a:lstStyle>
          <a:p>
            <a:fld id="{305287CA-3E72-4A91-B59B-B69F40801570}" type="slidenum">
              <a:rPr lang="en-GB" sz="1100" smtClean="0"/>
              <a:pPr/>
              <a:t>‹N°›</a:t>
            </a:fld>
            <a:endParaRPr lang="en-GB" sz="1100" dirty="0"/>
          </a:p>
        </p:txBody>
      </p:sp>
    </p:spTree>
    <p:extLst>
      <p:ext uri="{BB962C8B-B14F-4D97-AF65-F5344CB8AC3E}">
        <p14:creationId xmlns:p14="http://schemas.microsoft.com/office/powerpoint/2010/main" val="3374493096"/>
      </p:ext>
    </p:extLst>
  </p:cSld>
  <p:clrMap bg1="lt1" tx1="dk1" bg2="lt2" tx2="dk2" accent1="accent1" accent2="accent2" accent3="accent3" accent4="accent4" accent5="accent5" accent6="accent6" hlink="hlink" folHlink="folHlink"/>
  <p:hf hdr="0"/>
  <p:notesStyle>
    <a:lvl1pPr marL="88900" indent="-88900" algn="l" defTabSz="626913" rtl="0" eaLnBrk="1" latinLnBrk="0" hangingPunct="1">
      <a:buClr>
        <a:schemeClr val="accent1"/>
      </a:buClr>
      <a:buFont typeface="Arial" panose="020B0604020202020204" pitchFamily="34" charset="0"/>
      <a:buChar char="•"/>
      <a:defRPr sz="800" kern="1200">
        <a:solidFill>
          <a:schemeClr val="tx1"/>
        </a:solidFill>
        <a:latin typeface="+mn-lt"/>
        <a:ea typeface="+mn-ea"/>
        <a:cs typeface="+mn-cs"/>
      </a:defRPr>
    </a:lvl1pPr>
    <a:lvl2pPr marL="177800" indent="-80963" algn="l" defTabSz="626913" rtl="0" eaLnBrk="1" latinLnBrk="0" hangingPunct="1">
      <a:buFont typeface="Arial" panose="020B0604020202020204" pitchFamily="34" charset="0"/>
      <a:buChar char="•"/>
      <a:defRPr sz="800" kern="1200">
        <a:solidFill>
          <a:schemeClr val="tx1"/>
        </a:solidFill>
        <a:latin typeface="+mn-lt"/>
        <a:ea typeface="+mn-ea"/>
        <a:cs typeface="+mn-cs"/>
      </a:defRPr>
    </a:lvl2pPr>
    <a:lvl3pPr marL="260350" indent="-85725" algn="l" defTabSz="626913" rtl="0" eaLnBrk="1" latinLnBrk="0" hangingPunct="1">
      <a:buClr>
        <a:schemeClr val="bg1">
          <a:lumMod val="75000"/>
        </a:schemeClr>
      </a:buClr>
      <a:buFont typeface="Arial" panose="020B0604020202020204" pitchFamily="34" charset="0"/>
      <a:buChar char="•"/>
      <a:defRPr sz="800" kern="1200">
        <a:solidFill>
          <a:schemeClr val="tx1"/>
        </a:solidFill>
        <a:latin typeface="+mn-lt"/>
        <a:ea typeface="+mn-ea"/>
        <a:cs typeface="+mn-cs"/>
      </a:defRPr>
    </a:lvl3pPr>
    <a:lvl4pPr marL="349250" indent="-82550" algn="l" defTabSz="626913" rtl="0" eaLnBrk="1" latinLnBrk="0" hangingPunct="1">
      <a:buClr>
        <a:schemeClr val="bg1">
          <a:lumMod val="75000"/>
        </a:schemeClr>
      </a:buClr>
      <a:buFont typeface="Arial" panose="020B0604020202020204" pitchFamily="34" charset="0"/>
      <a:buChar char="•"/>
      <a:defRPr sz="800" kern="1200">
        <a:solidFill>
          <a:schemeClr val="tx1"/>
        </a:solidFill>
        <a:latin typeface="+mn-lt"/>
        <a:ea typeface="+mn-ea"/>
        <a:cs typeface="+mn-cs"/>
      </a:defRPr>
    </a:lvl4pPr>
    <a:lvl5pPr marL="444500" indent="-80963" algn="l" defTabSz="626913" rtl="0" eaLnBrk="1" latinLnBrk="0" hangingPunct="1">
      <a:buClr>
        <a:schemeClr val="bg1">
          <a:lumMod val="75000"/>
        </a:schemeClr>
      </a:buClr>
      <a:buFont typeface="Arial" panose="020B0604020202020204" pitchFamily="34" charset="0"/>
      <a:buChar char="•"/>
      <a:defRPr sz="800" kern="1200">
        <a:solidFill>
          <a:schemeClr val="tx1"/>
        </a:solidFill>
        <a:latin typeface="+mn-lt"/>
        <a:ea typeface="+mn-ea"/>
        <a:cs typeface="+mn-cs"/>
      </a:defRPr>
    </a:lvl5pPr>
    <a:lvl6pPr marL="1567282" algn="l" defTabSz="626913" rtl="0" eaLnBrk="1" latinLnBrk="0" hangingPunct="1">
      <a:defRPr sz="800" kern="1200">
        <a:solidFill>
          <a:schemeClr val="tx1"/>
        </a:solidFill>
        <a:latin typeface="+mn-lt"/>
        <a:ea typeface="+mn-ea"/>
        <a:cs typeface="+mn-cs"/>
      </a:defRPr>
    </a:lvl6pPr>
    <a:lvl7pPr marL="1880738" algn="l" defTabSz="626913" rtl="0" eaLnBrk="1" latinLnBrk="0" hangingPunct="1">
      <a:defRPr sz="800" kern="1200">
        <a:solidFill>
          <a:schemeClr val="tx1"/>
        </a:solidFill>
        <a:latin typeface="+mn-lt"/>
        <a:ea typeface="+mn-ea"/>
        <a:cs typeface="+mn-cs"/>
      </a:defRPr>
    </a:lvl7pPr>
    <a:lvl8pPr marL="2194194" algn="l" defTabSz="626913" rtl="0" eaLnBrk="1" latinLnBrk="0" hangingPunct="1">
      <a:defRPr sz="800" kern="1200">
        <a:solidFill>
          <a:schemeClr val="tx1"/>
        </a:solidFill>
        <a:latin typeface="+mn-lt"/>
        <a:ea typeface="+mn-ea"/>
        <a:cs typeface="+mn-cs"/>
      </a:defRPr>
    </a:lvl8pPr>
    <a:lvl9pPr marL="2507651" algn="l" defTabSz="626913"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fld id="{95BB49DC-873D-403B-B2D5-340C71144D50}" type="datetime1">
              <a:rPr lang="fr-FR" smtClean="0"/>
              <a:t>18/04/2017</a:t>
            </a:fld>
            <a:endParaRPr lang="fr-FR"/>
          </a:p>
        </p:txBody>
      </p:sp>
      <p:sp>
        <p:nvSpPr>
          <p:cNvPr id="5" name="Espace réservé du pied de page 4"/>
          <p:cNvSpPr>
            <a:spLocks noGrp="1"/>
          </p:cNvSpPr>
          <p:nvPr>
            <p:ph type="ftr" sz="quarter" idx="11"/>
          </p:nvPr>
        </p:nvSpPr>
        <p:spPr/>
        <p:txBody>
          <a:bodyPr/>
          <a:lstStyle/>
          <a:p>
            <a:r>
              <a:rPr lang="en-GB" sz="1100"/>
              <a:t>Titre de la présentation</a:t>
            </a:r>
            <a:endParaRPr lang="en-GB" sz="1100" dirty="0"/>
          </a:p>
        </p:txBody>
      </p:sp>
      <p:sp>
        <p:nvSpPr>
          <p:cNvPr id="6" name="Espace réservé du numéro de diapositive 5"/>
          <p:cNvSpPr>
            <a:spLocks noGrp="1"/>
          </p:cNvSpPr>
          <p:nvPr>
            <p:ph type="sldNum" sz="quarter" idx="12"/>
          </p:nvPr>
        </p:nvSpPr>
        <p:spPr/>
        <p:txBody>
          <a:bodyPr/>
          <a:lstStyle/>
          <a:p>
            <a:fld id="{305287CA-3E72-4A91-B59B-B69F40801570}" type="slidenum">
              <a:rPr lang="en-GB" sz="1100" smtClean="0"/>
              <a:pPr/>
              <a:t>1</a:t>
            </a:fld>
            <a:endParaRPr lang="en-GB" sz="1100" dirty="0"/>
          </a:p>
        </p:txBody>
      </p:sp>
    </p:spTree>
    <p:extLst>
      <p:ext uri="{BB962C8B-B14F-4D97-AF65-F5344CB8AC3E}">
        <p14:creationId xmlns:p14="http://schemas.microsoft.com/office/powerpoint/2010/main" val="3788808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a:xfrm>
            <a:off x="6911422" y="6362786"/>
            <a:ext cx="993161" cy="365125"/>
          </a:xfrm>
        </p:spPr>
        <p:txBody>
          <a:bodyPr/>
          <a:lstStyle/>
          <a:p>
            <a:r>
              <a:rPr lang="fr-FR"/>
              <a:t>July 2016</a:t>
            </a:r>
            <a:endParaRPr lang="fr-FR" dirty="0"/>
          </a:p>
        </p:txBody>
      </p:sp>
      <p:sp>
        <p:nvSpPr>
          <p:cNvPr id="5" name="Footer Placeholder 4"/>
          <p:cNvSpPr>
            <a:spLocks noGrp="1"/>
          </p:cNvSpPr>
          <p:nvPr>
            <p:ph type="ftr" sz="quarter" idx="11"/>
          </p:nvPr>
        </p:nvSpPr>
        <p:spPr>
          <a:xfrm>
            <a:off x="442797" y="6362786"/>
            <a:ext cx="6289532" cy="365125"/>
          </a:xfrm>
        </p:spPr>
        <p:txBody>
          <a:bodyPr/>
          <a:lstStyle/>
          <a:p>
            <a:r>
              <a:rPr lang="fr-FR"/>
              <a:t>Middleware Solutions – Les règles de l’EA – 1.1</a:t>
            </a:r>
            <a:endParaRPr lang="fr-FR" dirty="0"/>
          </a:p>
        </p:txBody>
      </p:sp>
      <p:sp>
        <p:nvSpPr>
          <p:cNvPr id="6" name="Slide Number Placeholder 5"/>
          <p:cNvSpPr>
            <a:spLocks noGrp="1"/>
          </p:cNvSpPr>
          <p:nvPr>
            <p:ph type="sldNum" sz="quarter" idx="12"/>
          </p:nvPr>
        </p:nvSpPr>
        <p:spPr>
          <a:xfrm>
            <a:off x="7904584" y="6237312"/>
            <a:ext cx="796616" cy="490599"/>
          </a:xfrm>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370335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rte nom">
    <p:spTree>
      <p:nvGrpSpPr>
        <p:cNvPr id="1" name=""/>
        <p:cNvGrpSpPr/>
        <p:nvPr/>
      </p:nvGrpSpPr>
      <p:grpSpPr>
        <a:xfrm>
          <a:off x="0" y="0"/>
          <a:ext cx="0" cy="0"/>
          <a:chOff x="0" y="0"/>
          <a:chExt cx="0" cy="0"/>
        </a:xfrm>
      </p:grpSpPr>
      <p:sp>
        <p:nvSpPr>
          <p:cNvPr id="8" name="Freeform 6"/>
          <p:cNvSpPr>
            <a:spLocks noChangeAspect="1"/>
          </p:cNvSpPr>
          <p:nvPr userDrawn="1"/>
        </p:nvSpPr>
        <p:spPr bwMode="auto">
          <a:xfrm rot="10800000">
            <a:off x="4629156" y="2082316"/>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sp>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fr-FR"/>
              <a:t>Modifiez le style du titre</a:t>
            </a:r>
            <a:endParaRPr lang="en-US" dirty="0"/>
          </a:p>
        </p:txBody>
      </p:sp>
      <p:sp>
        <p:nvSpPr>
          <p:cNvPr id="2" name="Date Placeholder 1"/>
          <p:cNvSpPr>
            <a:spLocks noGrp="1"/>
          </p:cNvSpPr>
          <p:nvPr>
            <p:ph type="dt" sz="half" idx="10"/>
          </p:nvPr>
        </p:nvSpPr>
        <p:spPr/>
        <p:txBody>
          <a:bodyPr/>
          <a:lstStyle/>
          <a:p>
            <a:r>
              <a:rPr lang="fr-FR"/>
              <a:t>July 2016</a:t>
            </a:r>
            <a:endParaRPr lang="fr-FR" dirty="0"/>
          </a:p>
        </p:txBody>
      </p:sp>
      <p:sp>
        <p:nvSpPr>
          <p:cNvPr id="3" name="Footer Placeholder 2"/>
          <p:cNvSpPr>
            <a:spLocks noGrp="1"/>
          </p:cNvSpPr>
          <p:nvPr>
            <p:ph type="ftr" sz="quarter" idx="11"/>
          </p:nvPr>
        </p:nvSpPr>
        <p:spPr/>
        <p:txBody>
          <a:bodyPr/>
          <a:lstStyle/>
          <a:p>
            <a:r>
              <a:rPr lang="fr-FR"/>
              <a:t>Middleware Solutions – Les règles de l’EA – 1.1</a:t>
            </a:r>
            <a:endParaRPr lang="fr-FR" dirty="0"/>
          </a:p>
        </p:txBody>
      </p:sp>
      <p:sp>
        <p:nvSpPr>
          <p:cNvPr id="4" name="Slide Number Placeholder 3"/>
          <p:cNvSpPr>
            <a:spLocks noGrp="1"/>
          </p:cNvSpPr>
          <p:nvPr>
            <p:ph type="sldNum" sz="quarter" idx="12"/>
          </p:nvPr>
        </p:nvSpPr>
        <p:spPr/>
        <p:txBody>
          <a:bodyPr/>
          <a:lstStyle/>
          <a:p>
            <a:fld id="{AF43E6FD-AB27-4108-A2FC-346BB5F75E3F}" type="slidenum">
              <a:rPr lang="fr-FR" smtClean="0"/>
              <a:pPr/>
              <a:t>‹N°›</a:t>
            </a:fld>
            <a:endParaRPr lang="fr-FR" dirty="0"/>
          </a:p>
        </p:txBody>
      </p:sp>
      <p:sp>
        <p:nvSpPr>
          <p:cNvPr id="11" name="Title 1"/>
          <p:cNvSpPr txBox="1">
            <a:spLocks/>
          </p:cNvSpPr>
          <p:nvPr userDrawn="1"/>
        </p:nvSpPr>
        <p:spPr>
          <a:xfrm>
            <a:off x="4821377" y="2443475"/>
            <a:ext cx="3286891" cy="2007789"/>
          </a:xfrm>
          <a:prstGeom prst="rect">
            <a:avLst/>
          </a:prstGeom>
          <a:effectLst>
            <a:outerShdw blurRad="50800" dir="14400000">
              <a:srgbClr val="000000">
                <a:alpha val="60000"/>
              </a:srgbClr>
            </a:outerShdw>
          </a:effectLst>
        </p:spPr>
        <p:txBody>
          <a:bodyPr vert="horz" lIns="91440" tIns="45720" rIns="91440" bIns="45720" rtlCol="0" anchor="t">
            <a:noAutofit/>
          </a:bodyPr>
          <a:lstStyle>
            <a:lvl1pPr algn="l" defTabSz="457200" rtl="0" eaLnBrk="1" latinLnBrk="0" hangingPunct="1">
              <a:spcBef>
                <a:spcPct val="0"/>
              </a:spcBef>
              <a:buNone/>
              <a:defRPr sz="32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r-FR" dirty="0"/>
              <a:t>Modifiez le style du titre</a:t>
            </a:r>
            <a:endParaRPr lang="en-US" dirty="0"/>
          </a:p>
        </p:txBody>
      </p:sp>
    </p:spTree>
    <p:extLst>
      <p:ext uri="{BB962C8B-B14F-4D97-AF65-F5344CB8AC3E}">
        <p14:creationId xmlns:p14="http://schemas.microsoft.com/office/powerpoint/2010/main" val="61719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Freeform 6"/>
          <p:cNvSpPr/>
          <p:nvPr userDrawn="1"/>
        </p:nvSpPr>
        <p:spPr bwMode="auto">
          <a:xfrm>
            <a:off x="0" y="0"/>
            <a:ext cx="9144000" cy="141277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809997" y="10278"/>
            <a:ext cx="7524003" cy="970450"/>
          </a:xfrm>
        </p:spPr>
        <p:txBody>
          <a:bodyPr/>
          <a:lstStyle/>
          <a:p>
            <a:r>
              <a:rPr lang="fr-FR"/>
              <a:t>Modifiez le style du titre</a:t>
            </a:r>
            <a:endParaRPr lang="en-US" dirty="0"/>
          </a:p>
        </p:txBody>
      </p:sp>
      <p:sp>
        <p:nvSpPr>
          <p:cNvPr id="10" name="Date Placeholder 3"/>
          <p:cNvSpPr>
            <a:spLocks noGrp="1"/>
          </p:cNvSpPr>
          <p:nvPr>
            <p:ph type="dt" sz="half" idx="10"/>
          </p:nvPr>
        </p:nvSpPr>
        <p:spPr>
          <a:xfrm>
            <a:off x="6911422" y="6290778"/>
            <a:ext cx="993161" cy="365125"/>
          </a:xfrm>
        </p:spPr>
        <p:txBody>
          <a:bodyPr/>
          <a:lstStyle/>
          <a:p>
            <a:r>
              <a:rPr lang="fr-FR"/>
              <a:t>July 2016</a:t>
            </a:r>
            <a:endParaRPr lang="fr-FR" dirty="0"/>
          </a:p>
        </p:txBody>
      </p:sp>
      <p:sp>
        <p:nvSpPr>
          <p:cNvPr id="11" name="Footer Placeholder 4"/>
          <p:cNvSpPr>
            <a:spLocks noGrp="1"/>
          </p:cNvSpPr>
          <p:nvPr>
            <p:ph type="ftr" sz="quarter" idx="11"/>
          </p:nvPr>
        </p:nvSpPr>
        <p:spPr>
          <a:xfrm>
            <a:off x="442797" y="6290778"/>
            <a:ext cx="6289532" cy="365125"/>
          </a:xfrm>
        </p:spPr>
        <p:txBody>
          <a:bodyPr/>
          <a:lstStyle/>
          <a:p>
            <a:r>
              <a:rPr lang="fr-FR"/>
              <a:t>Middleware Solutions – Les règles de l’EA – 1.1</a:t>
            </a:r>
            <a:endParaRPr lang="fr-FR" dirty="0"/>
          </a:p>
        </p:txBody>
      </p:sp>
      <p:sp>
        <p:nvSpPr>
          <p:cNvPr id="12" name="Slide Number Placeholder 5"/>
          <p:cNvSpPr>
            <a:spLocks noGrp="1"/>
          </p:cNvSpPr>
          <p:nvPr>
            <p:ph type="sldNum" sz="quarter" idx="12"/>
          </p:nvPr>
        </p:nvSpPr>
        <p:spPr>
          <a:xfrm>
            <a:off x="7904584" y="6165304"/>
            <a:ext cx="796616" cy="490599"/>
          </a:xfrm>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2220895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July 2016</a:t>
            </a:r>
            <a:endParaRPr lang="fr-FR" dirty="0"/>
          </a:p>
        </p:txBody>
      </p:sp>
      <p:sp>
        <p:nvSpPr>
          <p:cNvPr id="5" name="Footer Placeholder 4"/>
          <p:cNvSpPr>
            <a:spLocks noGrp="1"/>
          </p:cNvSpPr>
          <p:nvPr>
            <p:ph type="ftr" sz="quarter" idx="11"/>
          </p:nvPr>
        </p:nvSpPr>
        <p:spPr/>
        <p:txBody>
          <a:bodyPr/>
          <a:lstStyle/>
          <a:p>
            <a:r>
              <a:rPr lang="fr-FR"/>
              <a:t>Middleware Solutions – Les règles de l’EA – 1.1</a:t>
            </a:r>
            <a:endParaRPr lang="fr-FR" dirty="0"/>
          </a:p>
        </p:txBody>
      </p:sp>
      <p:sp>
        <p:nvSpPr>
          <p:cNvPr id="6" name="Slide Number Placeholder 5"/>
          <p:cNvSpPr>
            <a:spLocks noGrp="1"/>
          </p:cNvSpPr>
          <p:nvPr>
            <p:ph type="sldNum" sz="quarter" idx="12"/>
          </p:nvPr>
        </p:nvSpPr>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908902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1"/>
            </a:lvl1pPr>
          </a:lstStyle>
          <a:p>
            <a:r>
              <a:rPr lang="fr-FR"/>
              <a:t>Modifiez le style du titre</a:t>
            </a:r>
            <a:endParaRPr lang="fr-FR" dirty="0"/>
          </a:p>
        </p:txBody>
      </p:sp>
      <p:sp>
        <p:nvSpPr>
          <p:cNvPr id="3" name="Espace réservé du contenu 2"/>
          <p:cNvSpPr>
            <a:spLocks noGrp="1"/>
          </p:cNvSpPr>
          <p:nvPr>
            <p:ph idx="1"/>
          </p:nvPr>
        </p:nvSpPr>
        <p:spPr>
          <a:xfrm>
            <a:off x="457200" y="1600200"/>
            <a:ext cx="3898776" cy="452596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contenu 2"/>
          <p:cNvSpPr>
            <a:spLocks noGrp="1"/>
          </p:cNvSpPr>
          <p:nvPr>
            <p:ph idx="13"/>
          </p:nvPr>
        </p:nvSpPr>
        <p:spPr>
          <a:xfrm>
            <a:off x="4784148" y="1600200"/>
            <a:ext cx="3898776" cy="452596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pied de page 4"/>
          <p:cNvSpPr>
            <a:spLocks noGrp="1" noChangeArrowheads="1"/>
          </p:cNvSpPr>
          <p:nvPr>
            <p:ph type="ftr" sz="quarter" idx="14"/>
          </p:nvPr>
        </p:nvSpPr>
        <p:spPr>
          <a:xfrm>
            <a:off x="468313" y="6165850"/>
            <a:ext cx="4559300" cy="287338"/>
          </a:xfrm>
          <a:prstGeom prst="rect">
            <a:avLst/>
          </a:prstGeom>
        </p:spPr>
        <p:txBody>
          <a:bodyPr/>
          <a:lstStyle>
            <a:lvl1pPr>
              <a:defRPr sz="1000">
                <a:latin typeface="Arial" charset="0"/>
                <a:ea typeface="ＭＳ Ｐゴシック" charset="0"/>
                <a:cs typeface="ＭＳ Ｐゴシック" charset="0"/>
              </a:defRPr>
            </a:lvl1pPr>
          </a:lstStyle>
          <a:p>
            <a:r>
              <a:rPr lang="fr-FR"/>
              <a:t>Middleware Solutions – Les règles de l’EA – 1.1</a:t>
            </a:r>
            <a:endParaRPr lang="fr-FR" dirty="0"/>
          </a:p>
        </p:txBody>
      </p:sp>
      <p:sp>
        <p:nvSpPr>
          <p:cNvPr id="6" name="Rectangle 5"/>
          <p:cNvSpPr>
            <a:spLocks noGrp="1" noChangeArrowheads="1"/>
          </p:cNvSpPr>
          <p:nvPr>
            <p:ph type="sldNum" sz="quarter" idx="15"/>
          </p:nvPr>
        </p:nvSpPr>
        <p:spPr/>
        <p:txBody>
          <a:bodyPr/>
          <a:lstStyle>
            <a:lvl1pPr>
              <a:defRPr/>
            </a:lvl1p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2603593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Couverture Sopra Steria">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769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grpSp>
        <p:nvGrpSpPr>
          <p:cNvPr id="40" name="Groupe 39"/>
          <p:cNvGrpSpPr/>
          <p:nvPr userDrawn="1"/>
        </p:nvGrpSpPr>
        <p:grpSpPr bwMode="gray">
          <a:xfrm>
            <a:off x="0" y="0"/>
            <a:ext cx="9145587" cy="1773238"/>
            <a:chOff x="0" y="1958231"/>
            <a:chExt cx="9145587" cy="1773238"/>
          </a:xfrm>
          <a:solidFill>
            <a:schemeClr val="accent4"/>
          </a:solidFill>
        </p:grpSpPr>
        <p:sp>
          <p:nvSpPr>
            <p:cNvPr id="41" name="Freeform 20"/>
            <p:cNvSpPr>
              <a:spLocks/>
            </p:cNvSpPr>
            <p:nvPr userDrawn="1"/>
          </p:nvSpPr>
          <p:spPr bwMode="gray">
            <a:xfrm>
              <a:off x="3374982" y="2326531"/>
              <a:ext cx="5770605" cy="1333688"/>
            </a:xfrm>
            <a:custGeom>
              <a:avLst/>
              <a:gdLst>
                <a:gd name="T0" fmla="*/ 3469 w 3469"/>
                <a:gd name="T1" fmla="*/ 227 h 820"/>
                <a:gd name="T2" fmla="*/ 3469 w 3469"/>
                <a:gd name="T3" fmla="*/ 0 h 820"/>
                <a:gd name="T4" fmla="*/ 0 w 3469"/>
                <a:gd name="T5" fmla="*/ 813 h 820"/>
                <a:gd name="T6" fmla="*/ 3469 w 3469"/>
                <a:gd name="T7" fmla="*/ 227 h 820"/>
                <a:gd name="connsiteX0" fmla="*/ 10185 w 10185"/>
                <a:gd name="connsiteY0" fmla="*/ 2768 h 9954"/>
                <a:gd name="connsiteX1" fmla="*/ 10185 w 10185"/>
                <a:gd name="connsiteY1" fmla="*/ 0 h 9954"/>
                <a:gd name="connsiteX2" fmla="*/ 0 w 10185"/>
                <a:gd name="connsiteY2" fmla="*/ 9951 h 9954"/>
                <a:gd name="connsiteX3" fmla="*/ 10185 w 10185"/>
                <a:gd name="connsiteY3" fmla="*/ 2768 h 9954"/>
              </a:gdLst>
              <a:ahLst/>
              <a:cxnLst>
                <a:cxn ang="0">
                  <a:pos x="connsiteX0" y="connsiteY0"/>
                </a:cxn>
                <a:cxn ang="0">
                  <a:pos x="connsiteX1" y="connsiteY1"/>
                </a:cxn>
                <a:cxn ang="0">
                  <a:pos x="connsiteX2" y="connsiteY2"/>
                </a:cxn>
                <a:cxn ang="0">
                  <a:pos x="connsiteX3" y="connsiteY3"/>
                </a:cxn>
              </a:cxnLst>
              <a:rect l="l" t="t" r="r" b="b"/>
              <a:pathLst>
                <a:path w="10185" h="9954">
                  <a:moveTo>
                    <a:pt x="10185" y="2768"/>
                  </a:moveTo>
                  <a:lnTo>
                    <a:pt x="10185" y="0"/>
                  </a:lnTo>
                  <a:cubicBezTo>
                    <a:pt x="7141" y="7012"/>
                    <a:pt x="3151" y="9402"/>
                    <a:pt x="0" y="9951"/>
                  </a:cubicBezTo>
                  <a:cubicBezTo>
                    <a:pt x="2891" y="10036"/>
                    <a:pt x="6659" y="8500"/>
                    <a:pt x="10185" y="27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2" name="Freeform 22"/>
            <p:cNvSpPr>
              <a:spLocks/>
            </p:cNvSpPr>
            <p:nvPr userDrawn="1"/>
          </p:nvSpPr>
          <p:spPr bwMode="gray">
            <a:xfrm>
              <a:off x="0" y="1958231"/>
              <a:ext cx="3479800" cy="1773238"/>
            </a:xfrm>
            <a:custGeom>
              <a:avLst/>
              <a:gdLst>
                <a:gd name="T0" fmla="*/ 3 w 2130"/>
                <a:gd name="T1" fmla="*/ 0 h 1086"/>
                <a:gd name="T2" fmla="*/ 0 w 2130"/>
                <a:gd name="T3" fmla="*/ 956 h 1086"/>
                <a:gd name="T4" fmla="*/ 2130 w 2130"/>
                <a:gd name="T5" fmla="*/ 1037 h 1086"/>
                <a:gd name="T6" fmla="*/ 3 w 2130"/>
                <a:gd name="T7" fmla="*/ 815 h 1086"/>
                <a:gd name="T8" fmla="*/ 3 w 2130"/>
                <a:gd name="T9" fmla="*/ 0 h 1086"/>
              </a:gdLst>
              <a:ahLst/>
              <a:cxnLst>
                <a:cxn ang="0">
                  <a:pos x="T0" y="T1"/>
                </a:cxn>
                <a:cxn ang="0">
                  <a:pos x="T2" y="T3"/>
                </a:cxn>
                <a:cxn ang="0">
                  <a:pos x="T4" y="T5"/>
                </a:cxn>
                <a:cxn ang="0">
                  <a:pos x="T6" y="T7"/>
                </a:cxn>
                <a:cxn ang="0">
                  <a:pos x="T8" y="T9"/>
                </a:cxn>
              </a:cxnLst>
              <a:rect l="0" t="0" r="r" b="b"/>
              <a:pathLst>
                <a:path w="2130" h="1086">
                  <a:moveTo>
                    <a:pt x="3" y="0"/>
                  </a:moveTo>
                  <a:cubicBezTo>
                    <a:pt x="0" y="956"/>
                    <a:pt x="0" y="956"/>
                    <a:pt x="0" y="956"/>
                  </a:cubicBezTo>
                  <a:cubicBezTo>
                    <a:pt x="0" y="956"/>
                    <a:pt x="927" y="1086"/>
                    <a:pt x="2130" y="1037"/>
                  </a:cubicBezTo>
                  <a:cubicBezTo>
                    <a:pt x="880" y="1028"/>
                    <a:pt x="3" y="815"/>
                    <a:pt x="3" y="815"/>
                  </a:cubicBez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024" name="Freeform 21"/>
          <p:cNvSpPr>
            <a:spLocks/>
          </p:cNvSpPr>
          <p:nvPr userDrawn="1"/>
        </p:nvSpPr>
        <p:spPr bwMode="gray">
          <a:xfrm>
            <a:off x="0" y="0"/>
            <a:ext cx="9145588" cy="1695450"/>
          </a:xfrm>
          <a:custGeom>
            <a:avLst/>
            <a:gdLst>
              <a:gd name="T0" fmla="*/ 0 w 5596"/>
              <a:gd name="T1" fmla="*/ 0 h 1037"/>
              <a:gd name="T2" fmla="*/ 0 w 5596"/>
              <a:gd name="T3" fmla="*/ 815 h 1037"/>
              <a:gd name="T4" fmla="*/ 2126 w 5596"/>
              <a:gd name="T5" fmla="*/ 1037 h 1037"/>
              <a:gd name="T6" fmla="*/ 5596 w 5596"/>
              <a:gd name="T7" fmla="*/ 224 h 1037"/>
              <a:gd name="T8" fmla="*/ 5596 w 5596"/>
              <a:gd name="T9" fmla="*/ 0 h 1037"/>
              <a:gd name="T10" fmla="*/ 0 w 5596"/>
              <a:gd name="T11" fmla="*/ 0 h 1037"/>
            </a:gdLst>
            <a:ahLst/>
            <a:cxnLst>
              <a:cxn ang="0">
                <a:pos x="T0" y="T1"/>
              </a:cxn>
              <a:cxn ang="0">
                <a:pos x="T2" y="T3"/>
              </a:cxn>
              <a:cxn ang="0">
                <a:pos x="T4" y="T5"/>
              </a:cxn>
              <a:cxn ang="0">
                <a:pos x="T6" y="T7"/>
              </a:cxn>
              <a:cxn ang="0">
                <a:pos x="T8" y="T9"/>
              </a:cxn>
              <a:cxn ang="0">
                <a:pos x="T10" y="T11"/>
              </a:cxn>
            </a:cxnLst>
            <a:rect l="0" t="0" r="r" b="b"/>
            <a:pathLst>
              <a:path w="5596" h="1037">
                <a:moveTo>
                  <a:pt x="0" y="0"/>
                </a:moveTo>
                <a:cubicBezTo>
                  <a:pt x="0" y="815"/>
                  <a:pt x="0" y="815"/>
                  <a:pt x="0" y="815"/>
                </a:cubicBezTo>
                <a:cubicBezTo>
                  <a:pt x="0" y="815"/>
                  <a:pt x="877" y="1028"/>
                  <a:pt x="2126" y="1037"/>
                </a:cubicBezTo>
                <a:cubicBezTo>
                  <a:pt x="3220" y="992"/>
                  <a:pt x="4540" y="799"/>
                  <a:pt x="5596" y="224"/>
                </a:cubicBezTo>
                <a:cubicBezTo>
                  <a:pt x="5596" y="0"/>
                  <a:pt x="5596" y="0"/>
                  <a:pt x="5596"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Espace réservé du texte 8"/>
          <p:cNvSpPr>
            <a:spLocks noGrp="1"/>
          </p:cNvSpPr>
          <p:nvPr>
            <p:ph type="body" sz="quarter" idx="13"/>
          </p:nvPr>
        </p:nvSpPr>
        <p:spPr bwMode="gray">
          <a:xfrm>
            <a:off x="539749" y="2492895"/>
            <a:ext cx="8232775" cy="3672955"/>
          </a:xfrm>
          <a:prstGeom prst="rect">
            <a:avLst/>
          </a:prstGeom>
        </p:spPr>
        <p:txBody>
          <a:bodyPr/>
          <a:lstStyle>
            <a:lvl1pPr marL="0" indent="0">
              <a:spcBef>
                <a:spcPts val="800"/>
              </a:spcBef>
              <a:buFont typeface="Arial" panose="020B0604020202020204" pitchFamily="34" charset="0"/>
              <a:buNone/>
              <a:defRPr sz="2400" b="0"/>
            </a:lvl1pPr>
            <a:lvl2pPr marL="0" indent="0">
              <a:spcBef>
                <a:spcPts val="800"/>
              </a:spcBef>
              <a:buFont typeface="Arial" panose="020B0604020202020204" pitchFamily="34" charset="0"/>
              <a:buNone/>
              <a:defRPr sz="2800" b="1"/>
            </a:lvl2pPr>
            <a:lvl3pPr marL="493713" indent="0">
              <a:buNone/>
              <a:defRPr/>
            </a:lvl3pPr>
            <a:lvl4pPr marL="898525" indent="0">
              <a:buFont typeface="Arial" panose="020B0604020202020204" pitchFamily="34" charset="0"/>
              <a:buNone/>
              <a:defRPr/>
            </a:lvl4pPr>
            <a:lvl5pPr marL="898525" indent="0">
              <a:buFont typeface="Arial" panose="020B0604020202020204" pitchFamily="34" charset="0"/>
              <a:buNone/>
              <a:defRPr/>
            </a:lvl5pPr>
          </a:lstStyle>
          <a:p>
            <a:pPr lvl="0"/>
            <a:r>
              <a:rPr lang="fr-FR"/>
              <a:t>Modifier les styles du texte du masque</a:t>
            </a:r>
          </a:p>
          <a:p>
            <a:pPr lvl="1"/>
            <a:r>
              <a:rPr lang="fr-FR"/>
              <a:t>Deuxième niveau</a:t>
            </a:r>
          </a:p>
        </p:txBody>
      </p:sp>
      <p:sp>
        <p:nvSpPr>
          <p:cNvPr id="10" name="ZoneTexte 9"/>
          <p:cNvSpPr txBox="1"/>
          <p:nvPr userDrawn="1"/>
        </p:nvSpPr>
        <p:spPr bwMode="gray">
          <a:xfrm>
            <a:off x="461432" y="776615"/>
            <a:ext cx="2382376" cy="523220"/>
          </a:xfrm>
          <a:prstGeom prst="rect">
            <a:avLst/>
          </a:prstGeom>
          <a:noFill/>
        </p:spPr>
        <p:txBody>
          <a:bodyPr wrap="square" rtlCol="0">
            <a:spAutoFit/>
          </a:bodyPr>
          <a:lstStyle/>
          <a:p>
            <a:r>
              <a:rPr lang="it-IT" sz="2800" b="0" dirty="0">
                <a:solidFill>
                  <a:schemeClr val="bg1"/>
                </a:solidFill>
                <a:latin typeface="+mn-lt"/>
              </a:rPr>
              <a:t>AGENDA</a:t>
            </a:r>
          </a:p>
        </p:txBody>
      </p:sp>
      <p:sp>
        <p:nvSpPr>
          <p:cNvPr id="11" name="Espace réservé de la date 8"/>
          <p:cNvSpPr>
            <a:spLocks noGrp="1"/>
          </p:cNvSpPr>
          <p:nvPr>
            <p:ph type="dt" sz="half" idx="10"/>
          </p:nvPr>
        </p:nvSpPr>
        <p:spPr bwMode="gray">
          <a:xfrm>
            <a:off x="5142021" y="6468453"/>
            <a:ext cx="1086163" cy="206104"/>
          </a:xfrm>
        </p:spPr>
        <p:txBody>
          <a:bodyPr/>
          <a:lstStyle/>
          <a:p>
            <a:r>
              <a:rPr lang="fr-FR"/>
              <a:t>July 2016</a:t>
            </a:r>
            <a:endParaRPr lang="fr-FR" dirty="0"/>
          </a:p>
        </p:txBody>
      </p:sp>
      <p:sp>
        <p:nvSpPr>
          <p:cNvPr id="12" name="Espace réservé du pied de page 9"/>
          <p:cNvSpPr>
            <a:spLocks noGrp="1"/>
          </p:cNvSpPr>
          <p:nvPr>
            <p:ph type="ftr" sz="quarter" idx="11"/>
          </p:nvPr>
        </p:nvSpPr>
        <p:spPr bwMode="gray">
          <a:xfrm>
            <a:off x="531466" y="6502208"/>
            <a:ext cx="4544590" cy="162152"/>
          </a:xfrm>
        </p:spPr>
        <p:txBody>
          <a:bodyPr/>
          <a:lstStyle/>
          <a:p>
            <a:r>
              <a:rPr lang="fr-FR"/>
              <a:t>Middleware Solutions – Les règles de l’EA – 1.1</a:t>
            </a:r>
            <a:endParaRPr lang="fr-FR" dirty="0"/>
          </a:p>
        </p:txBody>
      </p:sp>
      <p:sp>
        <p:nvSpPr>
          <p:cNvPr id="13" name="Espace réservé du numéro de diapositive 10"/>
          <p:cNvSpPr>
            <a:spLocks noGrp="1"/>
          </p:cNvSpPr>
          <p:nvPr>
            <p:ph type="sldNum" sz="quarter" idx="12"/>
          </p:nvPr>
        </p:nvSpPr>
        <p:spPr bwMode="gray">
          <a:xfrm>
            <a:off x="122130" y="6502208"/>
            <a:ext cx="296226" cy="162152"/>
          </a:xfrm>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29991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9144000" cy="141277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9997" y="10278"/>
            <a:ext cx="7524003" cy="970450"/>
          </a:xfrm>
        </p:spPr>
        <p:txBody>
          <a:bodyPr/>
          <a:lstStyle/>
          <a:p>
            <a:r>
              <a:rPr lang="fr-FR"/>
              <a:t>Modifiez le style du titre</a:t>
            </a:r>
            <a:endParaRPr lang="en-US" dirty="0"/>
          </a:p>
        </p:txBody>
      </p:sp>
      <p:sp>
        <p:nvSpPr>
          <p:cNvPr id="3" name="Content Placeholder 2"/>
          <p:cNvSpPr>
            <a:spLocks noGrp="1"/>
          </p:cNvSpPr>
          <p:nvPr>
            <p:ph idx="1"/>
          </p:nvPr>
        </p:nvSpPr>
        <p:spPr>
          <a:xfrm>
            <a:off x="809997" y="1628799"/>
            <a:ext cx="7524003" cy="453650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911422" y="6290778"/>
            <a:ext cx="993161" cy="365125"/>
          </a:xfrm>
        </p:spPr>
        <p:txBody>
          <a:bodyPr/>
          <a:lstStyle/>
          <a:p>
            <a:r>
              <a:rPr lang="fr-FR"/>
              <a:t>July 2016</a:t>
            </a:r>
            <a:endParaRPr lang="fr-FR" dirty="0"/>
          </a:p>
        </p:txBody>
      </p:sp>
      <p:sp>
        <p:nvSpPr>
          <p:cNvPr id="5" name="Footer Placeholder 4"/>
          <p:cNvSpPr>
            <a:spLocks noGrp="1"/>
          </p:cNvSpPr>
          <p:nvPr>
            <p:ph type="ftr" sz="quarter" idx="11"/>
          </p:nvPr>
        </p:nvSpPr>
        <p:spPr>
          <a:xfrm>
            <a:off x="442797" y="6290778"/>
            <a:ext cx="6289532" cy="365125"/>
          </a:xfrm>
        </p:spPr>
        <p:txBody>
          <a:bodyPr/>
          <a:lstStyle/>
          <a:p>
            <a:r>
              <a:rPr lang="fr-FR"/>
              <a:t>Middleware Solutions – Les règles de l’EA – 1.1</a:t>
            </a:r>
            <a:endParaRPr lang="fr-FR" dirty="0"/>
          </a:p>
        </p:txBody>
      </p:sp>
      <p:sp>
        <p:nvSpPr>
          <p:cNvPr id="6" name="Slide Number Placeholder 5"/>
          <p:cNvSpPr>
            <a:spLocks noGrp="1"/>
          </p:cNvSpPr>
          <p:nvPr>
            <p:ph type="sldNum" sz="quarter" idx="12"/>
          </p:nvPr>
        </p:nvSpPr>
        <p:spPr>
          <a:xfrm>
            <a:off x="7904584" y="6165304"/>
            <a:ext cx="796616" cy="490599"/>
          </a:xfrm>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119942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r>
              <a:rPr lang="fr-FR"/>
              <a:t>July 2016</a:t>
            </a:r>
            <a:endParaRPr lang="fr-FR" dirty="0"/>
          </a:p>
        </p:txBody>
      </p:sp>
      <p:sp>
        <p:nvSpPr>
          <p:cNvPr id="5" name="Footer Placeholder 4"/>
          <p:cNvSpPr>
            <a:spLocks noGrp="1"/>
          </p:cNvSpPr>
          <p:nvPr>
            <p:ph type="ftr" sz="quarter" idx="11"/>
          </p:nvPr>
        </p:nvSpPr>
        <p:spPr/>
        <p:txBody>
          <a:bodyPr/>
          <a:lstStyle/>
          <a:p>
            <a:r>
              <a:rPr lang="fr-FR"/>
              <a:t>Middleware Solutions – Les règles de l’EA – 1.1</a:t>
            </a:r>
            <a:endParaRPr lang="fr-FR" dirty="0"/>
          </a:p>
        </p:txBody>
      </p:sp>
      <p:sp>
        <p:nvSpPr>
          <p:cNvPr id="6" name="Slide Number Placeholder 5"/>
          <p:cNvSpPr>
            <a:spLocks noGrp="1"/>
          </p:cNvSpPr>
          <p:nvPr>
            <p:ph type="sldNum" sz="quarter" idx="12"/>
          </p:nvPr>
        </p:nvSpPr>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93783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9996" y="1628800"/>
            <a:ext cx="3670723" cy="4549961"/>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280" y="1628800"/>
            <a:ext cx="3670720" cy="4549961"/>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r>
              <a:rPr lang="fr-FR"/>
              <a:t>July 2016</a:t>
            </a:r>
            <a:endParaRPr lang="fr-FR" dirty="0"/>
          </a:p>
        </p:txBody>
      </p:sp>
      <p:sp>
        <p:nvSpPr>
          <p:cNvPr id="6" name="Footer Placeholder 5"/>
          <p:cNvSpPr>
            <a:spLocks noGrp="1"/>
          </p:cNvSpPr>
          <p:nvPr>
            <p:ph type="ftr" sz="quarter" idx="11"/>
          </p:nvPr>
        </p:nvSpPr>
        <p:spPr/>
        <p:txBody>
          <a:bodyPr/>
          <a:lstStyle/>
          <a:p>
            <a:r>
              <a:rPr lang="fr-FR"/>
              <a:t>Middleware Solutions – Les règles de l’EA – 1.1</a:t>
            </a:r>
            <a:endParaRPr lang="fr-FR" dirty="0"/>
          </a:p>
        </p:txBody>
      </p:sp>
      <p:sp>
        <p:nvSpPr>
          <p:cNvPr id="7" name="Slide Number Placeholder 6"/>
          <p:cNvSpPr>
            <a:spLocks noGrp="1"/>
          </p:cNvSpPr>
          <p:nvPr>
            <p:ph type="sldNum" sz="quarter" idx="12"/>
          </p:nvPr>
        </p:nvSpPr>
        <p:spPr/>
        <p:txBody>
          <a:bodyPr/>
          <a:lstStyle/>
          <a:p>
            <a:fld id="{AF43E6FD-AB27-4108-A2FC-346BB5F75E3F}" type="slidenum">
              <a:rPr lang="fr-FR" smtClean="0"/>
              <a:pPr/>
              <a:t>‹N°›</a:t>
            </a:fld>
            <a:endParaRPr lang="fr-FR" dirty="0"/>
          </a:p>
        </p:txBody>
      </p:sp>
      <p:sp>
        <p:nvSpPr>
          <p:cNvPr id="9" name="Freeform 6"/>
          <p:cNvSpPr/>
          <p:nvPr userDrawn="1"/>
        </p:nvSpPr>
        <p:spPr bwMode="auto">
          <a:xfrm>
            <a:off x="0" y="0"/>
            <a:ext cx="9144000" cy="141277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0" name="Title 1"/>
          <p:cNvSpPr>
            <a:spLocks noGrp="1"/>
          </p:cNvSpPr>
          <p:nvPr>
            <p:ph type="title"/>
          </p:nvPr>
        </p:nvSpPr>
        <p:spPr>
          <a:xfrm>
            <a:off x="809997" y="10278"/>
            <a:ext cx="7524003" cy="970450"/>
          </a:xfrm>
        </p:spPr>
        <p:txBody>
          <a:bodyPr/>
          <a:lstStyle/>
          <a:p>
            <a:r>
              <a:rPr lang="fr-FR"/>
              <a:t>Modifiez le style du titre</a:t>
            </a:r>
            <a:endParaRPr lang="en-US" dirty="0"/>
          </a:p>
        </p:txBody>
      </p:sp>
    </p:spTree>
    <p:extLst>
      <p:ext uri="{BB962C8B-B14F-4D97-AF65-F5344CB8AC3E}">
        <p14:creationId xmlns:p14="http://schemas.microsoft.com/office/powerpoint/2010/main" val="3079808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9996" y="1700808"/>
            <a:ext cx="3670723" cy="576262"/>
          </a:xfrm>
          <a:solidFill>
            <a:schemeClr val="bg1"/>
          </a:solidFill>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09996" y="2348880"/>
            <a:ext cx="3687391" cy="3427624"/>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280" y="1700808"/>
            <a:ext cx="3670720" cy="576262"/>
          </a:xfrm>
          <a:solidFill>
            <a:schemeClr val="bg1"/>
          </a:solidFill>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63280" y="2348880"/>
            <a:ext cx="3670720" cy="3427624"/>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Freeform 6"/>
          <p:cNvSpPr/>
          <p:nvPr userDrawn="1"/>
        </p:nvSpPr>
        <p:spPr bwMode="auto">
          <a:xfrm>
            <a:off x="0" y="0"/>
            <a:ext cx="9144000" cy="141277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809997" y="10278"/>
            <a:ext cx="7524003" cy="970450"/>
          </a:xfrm>
        </p:spPr>
        <p:txBody>
          <a:bodyPr/>
          <a:lstStyle/>
          <a:p>
            <a:r>
              <a:rPr lang="fr-FR"/>
              <a:t>Modifiez le style du titre</a:t>
            </a:r>
            <a:endParaRPr lang="en-US" dirty="0"/>
          </a:p>
        </p:txBody>
      </p:sp>
      <p:sp>
        <p:nvSpPr>
          <p:cNvPr id="13" name="Date Placeholder 3"/>
          <p:cNvSpPr>
            <a:spLocks noGrp="1"/>
          </p:cNvSpPr>
          <p:nvPr>
            <p:ph type="dt" sz="half" idx="10"/>
          </p:nvPr>
        </p:nvSpPr>
        <p:spPr>
          <a:xfrm>
            <a:off x="6911422" y="6290778"/>
            <a:ext cx="993161" cy="365125"/>
          </a:xfrm>
        </p:spPr>
        <p:txBody>
          <a:bodyPr/>
          <a:lstStyle/>
          <a:p>
            <a:r>
              <a:rPr lang="fr-FR"/>
              <a:t>July 2016</a:t>
            </a:r>
            <a:endParaRPr lang="fr-FR" dirty="0"/>
          </a:p>
        </p:txBody>
      </p:sp>
      <p:sp>
        <p:nvSpPr>
          <p:cNvPr id="14" name="Footer Placeholder 4"/>
          <p:cNvSpPr>
            <a:spLocks noGrp="1"/>
          </p:cNvSpPr>
          <p:nvPr>
            <p:ph type="ftr" sz="quarter" idx="11"/>
          </p:nvPr>
        </p:nvSpPr>
        <p:spPr>
          <a:xfrm>
            <a:off x="442797" y="6290778"/>
            <a:ext cx="6289532" cy="365125"/>
          </a:xfrm>
        </p:spPr>
        <p:txBody>
          <a:bodyPr/>
          <a:lstStyle/>
          <a:p>
            <a:r>
              <a:rPr lang="fr-FR"/>
              <a:t>Middleware Solutions – Les règles de l’EA – 1.1</a:t>
            </a:r>
            <a:endParaRPr lang="fr-FR" dirty="0"/>
          </a:p>
        </p:txBody>
      </p:sp>
      <p:sp>
        <p:nvSpPr>
          <p:cNvPr id="15" name="Slide Number Placeholder 5"/>
          <p:cNvSpPr>
            <a:spLocks noGrp="1"/>
          </p:cNvSpPr>
          <p:nvPr>
            <p:ph type="sldNum" sz="quarter" idx="12"/>
          </p:nvPr>
        </p:nvSpPr>
        <p:spPr>
          <a:xfrm>
            <a:off x="7904584" y="6165304"/>
            <a:ext cx="796616" cy="490599"/>
          </a:xfrm>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3436796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7" name="Freeform 6"/>
          <p:cNvSpPr/>
          <p:nvPr userDrawn="1"/>
        </p:nvSpPr>
        <p:spPr bwMode="auto">
          <a:xfrm>
            <a:off x="0" y="0"/>
            <a:ext cx="9144000" cy="141277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809997" y="10278"/>
            <a:ext cx="7524003" cy="970450"/>
          </a:xfrm>
        </p:spPr>
        <p:txBody>
          <a:bodyPr/>
          <a:lstStyle/>
          <a:p>
            <a:r>
              <a:rPr lang="fr-FR"/>
              <a:t>Modifiez le style du titre</a:t>
            </a:r>
            <a:endParaRPr lang="en-US" dirty="0"/>
          </a:p>
        </p:txBody>
      </p:sp>
      <p:sp>
        <p:nvSpPr>
          <p:cNvPr id="9" name="Date Placeholder 3"/>
          <p:cNvSpPr>
            <a:spLocks noGrp="1"/>
          </p:cNvSpPr>
          <p:nvPr>
            <p:ph type="dt" sz="half" idx="10"/>
          </p:nvPr>
        </p:nvSpPr>
        <p:spPr>
          <a:xfrm>
            <a:off x="6911422" y="6290778"/>
            <a:ext cx="993161" cy="365125"/>
          </a:xfrm>
        </p:spPr>
        <p:txBody>
          <a:bodyPr/>
          <a:lstStyle/>
          <a:p>
            <a:r>
              <a:rPr lang="fr-FR"/>
              <a:t>July 2016</a:t>
            </a:r>
            <a:endParaRPr lang="fr-FR" dirty="0"/>
          </a:p>
        </p:txBody>
      </p:sp>
      <p:sp>
        <p:nvSpPr>
          <p:cNvPr id="10" name="Footer Placeholder 4"/>
          <p:cNvSpPr>
            <a:spLocks noGrp="1"/>
          </p:cNvSpPr>
          <p:nvPr>
            <p:ph type="ftr" sz="quarter" idx="11"/>
          </p:nvPr>
        </p:nvSpPr>
        <p:spPr>
          <a:xfrm>
            <a:off x="442797" y="6290778"/>
            <a:ext cx="6289532" cy="365125"/>
          </a:xfrm>
        </p:spPr>
        <p:txBody>
          <a:bodyPr/>
          <a:lstStyle/>
          <a:p>
            <a:r>
              <a:rPr lang="fr-FR"/>
              <a:t>Middleware Solutions – Les règles de l’EA – 1.1</a:t>
            </a:r>
            <a:endParaRPr lang="fr-FR" dirty="0"/>
          </a:p>
        </p:txBody>
      </p:sp>
      <p:sp>
        <p:nvSpPr>
          <p:cNvPr id="11" name="Slide Number Placeholder 5"/>
          <p:cNvSpPr>
            <a:spLocks noGrp="1"/>
          </p:cNvSpPr>
          <p:nvPr>
            <p:ph type="sldNum" sz="quarter" idx="12"/>
          </p:nvPr>
        </p:nvSpPr>
        <p:spPr>
          <a:xfrm>
            <a:off x="7904584" y="6165304"/>
            <a:ext cx="796616" cy="490599"/>
          </a:xfrm>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49970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r>
              <a:rPr lang="fr-FR"/>
              <a:t>July 2016</a:t>
            </a:r>
            <a:endParaRPr lang="fr-FR" dirty="0"/>
          </a:p>
        </p:txBody>
      </p:sp>
      <p:sp>
        <p:nvSpPr>
          <p:cNvPr id="6" name="Footer Placeholder 5"/>
          <p:cNvSpPr>
            <a:spLocks noGrp="1"/>
          </p:cNvSpPr>
          <p:nvPr>
            <p:ph type="ftr" sz="quarter" idx="11"/>
          </p:nvPr>
        </p:nvSpPr>
        <p:spPr/>
        <p:txBody>
          <a:bodyPr/>
          <a:lstStyle/>
          <a:p>
            <a:r>
              <a:rPr lang="fr-FR"/>
              <a:t>Middleware Solutions – Les règles de l’EA – 1.1</a:t>
            </a:r>
            <a:endParaRPr lang="fr-FR" dirty="0"/>
          </a:p>
        </p:txBody>
      </p:sp>
      <p:sp>
        <p:nvSpPr>
          <p:cNvPr id="7" name="Slide Number Placeholder 6"/>
          <p:cNvSpPr>
            <a:spLocks noGrp="1"/>
          </p:cNvSpPr>
          <p:nvPr>
            <p:ph type="sldNum" sz="quarter" idx="12"/>
          </p:nvPr>
        </p:nvSpPr>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382659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solidFill>
            <a:schemeClr val="bg1"/>
          </a:solidFill>
          <a:ln>
            <a:solidFill>
              <a:schemeClr val="bg1"/>
            </a:solidFill>
          </a:ln>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r>
              <a:rPr lang="fr-FR"/>
              <a:t>July 2016</a:t>
            </a:r>
            <a:endParaRPr lang="fr-FR" dirty="0"/>
          </a:p>
        </p:txBody>
      </p:sp>
      <p:sp>
        <p:nvSpPr>
          <p:cNvPr id="6" name="Footer Placeholder 5"/>
          <p:cNvSpPr>
            <a:spLocks noGrp="1"/>
          </p:cNvSpPr>
          <p:nvPr>
            <p:ph type="ftr" sz="quarter" idx="11"/>
          </p:nvPr>
        </p:nvSpPr>
        <p:spPr/>
        <p:txBody>
          <a:bodyPr/>
          <a:lstStyle/>
          <a:p>
            <a:r>
              <a:rPr lang="fr-FR"/>
              <a:t>Middleware Solutions – Les règles de l’EA – 1.1</a:t>
            </a:r>
            <a:endParaRPr lang="fr-FR" dirty="0"/>
          </a:p>
        </p:txBody>
      </p:sp>
      <p:sp>
        <p:nvSpPr>
          <p:cNvPr id="7" name="Slide Number Placeholder 6"/>
          <p:cNvSpPr>
            <a:spLocks noGrp="1"/>
          </p:cNvSpPr>
          <p:nvPr>
            <p:ph type="sldNum" sz="quarter" idx="12"/>
          </p:nvPr>
        </p:nvSpPr>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33658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fr-FR"/>
              <a:t>Modifier les styles du texte du masque</a:t>
            </a:r>
          </a:p>
        </p:txBody>
      </p:sp>
      <p:sp>
        <p:nvSpPr>
          <p:cNvPr id="4" name="Date Placeholder 3"/>
          <p:cNvSpPr>
            <a:spLocks noGrp="1"/>
          </p:cNvSpPr>
          <p:nvPr>
            <p:ph type="dt" sz="half" idx="10"/>
          </p:nvPr>
        </p:nvSpPr>
        <p:spPr/>
        <p:txBody>
          <a:bodyPr/>
          <a:lstStyle/>
          <a:p>
            <a:r>
              <a:rPr lang="fr-FR"/>
              <a:t>July 2016</a:t>
            </a:r>
            <a:endParaRPr lang="fr-FR" dirty="0"/>
          </a:p>
        </p:txBody>
      </p:sp>
      <p:sp>
        <p:nvSpPr>
          <p:cNvPr id="5" name="Footer Placeholder 4"/>
          <p:cNvSpPr>
            <a:spLocks noGrp="1"/>
          </p:cNvSpPr>
          <p:nvPr>
            <p:ph type="ftr" sz="quarter" idx="11"/>
          </p:nvPr>
        </p:nvSpPr>
        <p:spPr/>
        <p:txBody>
          <a:bodyPr/>
          <a:lstStyle/>
          <a:p>
            <a:r>
              <a:rPr lang="fr-FR"/>
              <a:t>Middleware Solutions – Les règles de l’EA – 1.1</a:t>
            </a:r>
            <a:endParaRPr lang="fr-FR" dirty="0"/>
          </a:p>
        </p:txBody>
      </p:sp>
      <p:sp>
        <p:nvSpPr>
          <p:cNvPr id="6" name="Slide Number Placeholder 5"/>
          <p:cNvSpPr>
            <a:spLocks noGrp="1"/>
          </p:cNvSpPr>
          <p:nvPr>
            <p:ph type="sldNum" sz="quarter" idx="12"/>
          </p:nvPr>
        </p:nvSpPr>
        <p:spPr/>
        <p:txBody>
          <a:body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2477065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09997" y="2184400"/>
            <a:ext cx="7524003" cy="3994361"/>
          </a:xfrm>
          <a:prstGeom prst="rect">
            <a:avLst/>
          </a:prstGeom>
          <a:effectLst>
            <a:outerShdw blurRad="50800" dir="14400000">
              <a:srgbClr val="000000">
                <a:alpha val="40000"/>
              </a:srgbClr>
            </a:outerShdw>
          </a:effectLst>
        </p:spPr>
        <p:txBody>
          <a:bodyPr vert="horz" lIns="91440" tIns="45720" rIns="91440" bIns="45720" rtlCol="0" anchor="t">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Footer Placeholder 4"/>
          <p:cNvSpPr>
            <a:spLocks noGrp="1"/>
          </p:cNvSpPr>
          <p:nvPr>
            <p:ph type="ftr" sz="quarter" idx="3"/>
          </p:nvPr>
        </p:nvSpPr>
        <p:spPr>
          <a:xfrm>
            <a:off x="442797" y="6304235"/>
            <a:ext cx="6289532" cy="365125"/>
          </a:xfrm>
          <a:prstGeom prst="rect">
            <a:avLst/>
          </a:prstGeom>
        </p:spPr>
        <p:txBody>
          <a:bodyPr vert="horz" lIns="91440" tIns="45720" rIns="91440" bIns="45720" rtlCol="0" anchor="b"/>
          <a:lstStyle>
            <a:lvl1pPr algn="l">
              <a:defRPr sz="900">
                <a:solidFill>
                  <a:schemeClr val="tx1"/>
                </a:solidFill>
              </a:defRPr>
            </a:lvl1pPr>
          </a:lstStyle>
          <a:p>
            <a:r>
              <a:rPr lang="fr-FR"/>
              <a:t>Middleware Solutions – Les règles de l’EA – 1.1</a:t>
            </a:r>
            <a:endParaRPr lang="fr-FR" dirty="0"/>
          </a:p>
        </p:txBody>
      </p:sp>
      <p:sp>
        <p:nvSpPr>
          <p:cNvPr id="4" name="Date Placeholder 3"/>
          <p:cNvSpPr>
            <a:spLocks noGrp="1"/>
          </p:cNvSpPr>
          <p:nvPr>
            <p:ph type="dt" sz="half" idx="2"/>
          </p:nvPr>
        </p:nvSpPr>
        <p:spPr>
          <a:xfrm>
            <a:off x="6911422" y="6304235"/>
            <a:ext cx="993161" cy="365125"/>
          </a:xfrm>
          <a:prstGeom prst="rect">
            <a:avLst/>
          </a:prstGeom>
        </p:spPr>
        <p:txBody>
          <a:bodyPr vert="horz" lIns="91440" tIns="45720" rIns="91440" bIns="45720" rtlCol="0" anchor="b"/>
          <a:lstStyle>
            <a:lvl1pPr algn="r">
              <a:defRPr sz="900">
                <a:solidFill>
                  <a:schemeClr val="tx1"/>
                </a:solidFill>
              </a:defRPr>
            </a:lvl1pPr>
          </a:lstStyle>
          <a:p>
            <a:r>
              <a:rPr lang="fr-FR"/>
              <a:t>July 2016</a:t>
            </a:r>
            <a:endParaRPr lang="fr-FR" dirty="0"/>
          </a:p>
        </p:txBody>
      </p:sp>
      <p:sp>
        <p:nvSpPr>
          <p:cNvPr id="6" name="Slide Number Placeholder 5"/>
          <p:cNvSpPr>
            <a:spLocks noGrp="1"/>
          </p:cNvSpPr>
          <p:nvPr>
            <p:ph type="sldNum" sz="quarter" idx="4"/>
          </p:nvPr>
        </p:nvSpPr>
        <p:spPr>
          <a:xfrm>
            <a:off x="8023856" y="6304235"/>
            <a:ext cx="796616" cy="365125"/>
          </a:xfrm>
          <a:prstGeom prst="rect">
            <a:avLst/>
          </a:prstGeom>
        </p:spPr>
        <p:txBody>
          <a:bodyPr vert="horz" lIns="91440" tIns="45720" rIns="91440" bIns="10800" rtlCol="0" anchor="b"/>
          <a:lstStyle>
            <a:lvl1pPr algn="r">
              <a:defRPr sz="1400">
                <a:solidFill>
                  <a:schemeClr val="accent1"/>
                </a:solidFill>
              </a:defRPr>
            </a:lvl1pPr>
          </a:lstStyle>
          <a:p>
            <a:fld id="{AF43E6FD-AB27-4108-A2FC-346BB5F75E3F}" type="slidenum">
              <a:rPr lang="fr-FR" smtClean="0"/>
              <a:pPr/>
              <a:t>‹N°›</a:t>
            </a:fld>
            <a:endParaRPr lang="fr-FR" dirty="0"/>
          </a:p>
        </p:txBody>
      </p:sp>
    </p:spTree>
    <p:extLst>
      <p:ext uri="{BB962C8B-B14F-4D97-AF65-F5344CB8AC3E}">
        <p14:creationId xmlns:p14="http://schemas.microsoft.com/office/powerpoint/2010/main" val="2812759776"/>
      </p:ext>
    </p:extLst>
  </p:cSld>
  <p:clrMap bg1="dk1" tx1="lt1" bg2="dk2"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9" r:id="rId7"/>
    <p:sldLayoutId id="2147483975" r:id="rId8"/>
    <p:sldLayoutId id="2147483842" r:id="rId9"/>
    <p:sldLayoutId id="2147483843" r:id="rId10"/>
    <p:sldLayoutId id="2147483844" r:id="rId11"/>
    <p:sldLayoutId id="2147483845" r:id="rId12"/>
    <p:sldLayoutId id="2147483846" r:id="rId13"/>
    <p:sldLayoutId id="2147483847" r:id="rId14"/>
    <p:sldLayoutId id="2147483848" r:id="rId15"/>
  </p:sldLayoutIdLst>
  <p:hf sldNum="0" hdr="0" dt="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Century Gothic" panose="020B0502020202020204" pitchFamily="34" charset="0"/>
        <a:buChar char="●"/>
        <a:defRPr sz="1800" b="1"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0"/>
          <p:cNvSpPr>
            <a:spLocks noGrp="1"/>
          </p:cNvSpPr>
          <p:nvPr>
            <p:ph type="ctrTitle"/>
          </p:nvPr>
        </p:nvSpPr>
        <p:spPr/>
        <p:txBody>
          <a:bodyPr/>
          <a:lstStyle/>
          <a:p>
            <a:r>
              <a:rPr lang="fr-FR" dirty="0"/>
              <a:t>Doctrine de l’architecture d’entreprise</a:t>
            </a:r>
          </a:p>
        </p:txBody>
      </p:sp>
      <p:sp>
        <p:nvSpPr>
          <p:cNvPr id="12" name="Sous-titre 11"/>
          <p:cNvSpPr>
            <a:spLocks noGrp="1"/>
          </p:cNvSpPr>
          <p:nvPr>
            <p:ph type="subTitle" idx="1"/>
          </p:nvPr>
        </p:nvSpPr>
        <p:spPr/>
        <p:txBody>
          <a:bodyPr>
            <a:normAutofit/>
          </a:bodyPr>
          <a:lstStyle/>
          <a:p>
            <a:r>
              <a:rPr lang="fr-FR" dirty="0"/>
              <a:t>Avril 2017</a:t>
            </a:r>
          </a:p>
        </p:txBody>
      </p:sp>
      <p:sp>
        <p:nvSpPr>
          <p:cNvPr id="9" name="Espace réservé du pied de page 8"/>
          <p:cNvSpPr>
            <a:spLocks noGrp="1"/>
          </p:cNvSpPr>
          <p:nvPr>
            <p:ph type="ftr" sz="quarter" idx="11"/>
          </p:nvPr>
        </p:nvSpPr>
        <p:spPr>
          <a:xfrm>
            <a:off x="442797" y="6362786"/>
            <a:ext cx="6289532" cy="365125"/>
          </a:xfrm>
        </p:spPr>
        <p:txBody>
          <a:bodyPr/>
          <a:lstStyle/>
          <a:p>
            <a:r>
              <a:rPr lang="fr-FR" dirty="0"/>
              <a:t>Middleware Solutions – </a:t>
            </a:r>
            <a:r>
              <a:rPr lang="fr-FR" b="1" dirty="0"/>
              <a:t>Les règles de l’EA </a:t>
            </a:r>
            <a:r>
              <a:rPr lang="fr-FR" dirty="0"/>
              <a:t>– 1.1</a:t>
            </a:r>
          </a:p>
        </p:txBody>
      </p:sp>
    </p:spTree>
    <p:extLst>
      <p:ext uri="{BB962C8B-B14F-4D97-AF65-F5344CB8AC3E}">
        <p14:creationId xmlns:p14="http://schemas.microsoft.com/office/powerpoint/2010/main" val="1297603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Règle 8: </a:t>
            </a:r>
            <a:r>
              <a:rPr lang="fr-FR" dirty="0" err="1"/>
              <a:t>QoS</a:t>
            </a:r>
            <a:r>
              <a:rPr lang="fr-FR" dirty="0"/>
              <a:t> First</a:t>
            </a:r>
          </a:p>
        </p:txBody>
      </p:sp>
      <p:sp>
        <p:nvSpPr>
          <p:cNvPr id="6" name="Espace réservé du contenu 5"/>
          <p:cNvSpPr>
            <a:spLocks noGrp="1"/>
          </p:cNvSpPr>
          <p:nvPr>
            <p:ph idx="1"/>
          </p:nvPr>
        </p:nvSpPr>
        <p:spPr/>
        <p:txBody>
          <a:bodyPr>
            <a:normAutofit lnSpcReduction="10000"/>
          </a:bodyPr>
          <a:lstStyle/>
          <a:p>
            <a:pPr marL="0" lvl="0" indent="0">
              <a:buNone/>
            </a:pPr>
            <a:r>
              <a:rPr lang="fr-FR" dirty="0"/>
              <a:t>« La qualité de services est anticipée, mesurée et améliorée ».</a:t>
            </a:r>
          </a:p>
          <a:p>
            <a:pPr marL="0" lvl="0" indent="0">
              <a:buNone/>
            </a:pPr>
            <a:endParaRPr lang="fr-FR" dirty="0"/>
          </a:p>
          <a:p>
            <a:pPr lvl="0"/>
            <a:r>
              <a:rPr lang="fr-FR" dirty="0"/>
              <a:t>Les systèmes et leurs interactions sont conçus avec des contraintes de Qualité de Services (</a:t>
            </a:r>
            <a:r>
              <a:rPr lang="fr-FR" dirty="0" err="1"/>
              <a:t>QoS</a:t>
            </a:r>
            <a:r>
              <a:rPr lang="fr-FR" dirty="0"/>
              <a:t>). Les principaux critères sont :</a:t>
            </a:r>
          </a:p>
          <a:p>
            <a:pPr lvl="1"/>
            <a:r>
              <a:rPr lang="fr-FR" dirty="0"/>
              <a:t>la disponibilité,</a:t>
            </a:r>
          </a:p>
          <a:p>
            <a:pPr lvl="1"/>
            <a:r>
              <a:rPr lang="fr-FR" dirty="0"/>
              <a:t>le temps de réponse,</a:t>
            </a:r>
          </a:p>
          <a:p>
            <a:pPr lvl="1"/>
            <a:r>
              <a:rPr lang="fr-FR" dirty="0"/>
              <a:t>la capacité maximale,</a:t>
            </a:r>
          </a:p>
          <a:p>
            <a:pPr lvl="1"/>
            <a:r>
              <a:rPr lang="fr-FR" dirty="0"/>
              <a:t>le temps de transfert de la source vers la cible.</a:t>
            </a:r>
          </a:p>
          <a:p>
            <a:pPr lvl="0"/>
            <a:r>
              <a:rPr lang="fr-FR" dirty="0"/>
              <a:t>Chaque système consommateur doit avoir connaissance du contrat de service (SLA) de chaque ressource utilisée.</a:t>
            </a:r>
          </a:p>
          <a:p>
            <a:pPr lvl="0"/>
            <a:endParaRPr lang="fr-FR" dirty="0"/>
          </a:p>
          <a:p>
            <a:pPr lvl="0"/>
            <a:r>
              <a:rPr lang="fr-FR" dirty="0"/>
              <a:t>Enfin, Chaque système évolue en améliorant sa </a:t>
            </a:r>
            <a:r>
              <a:rPr lang="fr-FR" dirty="0" err="1"/>
              <a:t>QoS</a:t>
            </a:r>
            <a:r>
              <a:rPr lang="fr-FR" dirty="0"/>
              <a:t>.</a:t>
            </a:r>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581839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Autofit/>
          </a:bodyPr>
          <a:lstStyle/>
          <a:p>
            <a:r>
              <a:rPr lang="fr-FR" sz="3200" dirty="0"/>
              <a:t>Règle 9: </a:t>
            </a:r>
            <a:r>
              <a:rPr lang="fr-FR" sz="3200" dirty="0"/>
              <a:t>Minimiser le coût de l'erreur</a:t>
            </a:r>
            <a:endParaRPr lang="fr-FR" sz="3200" dirty="0"/>
          </a:p>
        </p:txBody>
      </p:sp>
      <p:sp>
        <p:nvSpPr>
          <p:cNvPr id="6" name="Espace réservé du contenu 5"/>
          <p:cNvSpPr>
            <a:spLocks noGrp="1"/>
          </p:cNvSpPr>
          <p:nvPr>
            <p:ph idx="1"/>
          </p:nvPr>
        </p:nvSpPr>
        <p:spPr/>
        <p:txBody>
          <a:bodyPr>
            <a:normAutofit lnSpcReduction="10000"/>
          </a:bodyPr>
          <a:lstStyle/>
          <a:p>
            <a:pPr marL="0" lvl="0" indent="0">
              <a:buNone/>
            </a:pPr>
            <a:r>
              <a:rPr lang="fr-FR" dirty="0"/>
              <a:t>« Les erreurs et incompréhensions entre les systèmes ne complexifient pas les échanges ».</a:t>
            </a:r>
          </a:p>
          <a:p>
            <a:pPr marL="0" lvl="0" indent="0">
              <a:buNone/>
            </a:pPr>
            <a:endParaRPr lang="fr-FR" dirty="0"/>
          </a:p>
          <a:p>
            <a:pPr lvl="0"/>
            <a:r>
              <a:rPr lang="fr-FR" dirty="0"/>
              <a:t>Pour simplifier la gestion des erreurs dans les échanges, les responsabilités sont claires:</a:t>
            </a:r>
          </a:p>
          <a:p>
            <a:pPr lvl="1"/>
            <a:r>
              <a:rPr lang="fr-FR" dirty="0"/>
              <a:t>La médiation assure le </a:t>
            </a:r>
            <a:r>
              <a:rPr lang="fr-FR" dirty="0" err="1"/>
              <a:t>rejeu</a:t>
            </a:r>
            <a:r>
              <a:rPr lang="fr-FR" dirty="0"/>
              <a:t> technique lié à des indisponibilités (SLA non égaux).</a:t>
            </a:r>
          </a:p>
          <a:p>
            <a:pPr lvl="1"/>
            <a:r>
              <a:rPr lang="fr-FR" dirty="0"/>
              <a:t>Les </a:t>
            </a:r>
            <a:r>
              <a:rPr lang="fr-FR" dirty="0" err="1"/>
              <a:t>rejeux</a:t>
            </a:r>
            <a:r>
              <a:rPr lang="fr-FR" dirty="0"/>
              <a:t> fonctionnels sont pris en charge par les systèmes sources et cibles.</a:t>
            </a:r>
          </a:p>
          <a:p>
            <a:pPr lvl="0"/>
            <a:r>
              <a:rPr lang="fr-FR" dirty="0"/>
              <a:t>Les principes simples sont partagés par tous les systèmes:</a:t>
            </a:r>
          </a:p>
          <a:p>
            <a:pPr lvl="1"/>
            <a:r>
              <a:rPr lang="fr-FR" dirty="0"/>
              <a:t>Il est interdit de perdre des messages ou appels transactionnels.</a:t>
            </a:r>
          </a:p>
          <a:p>
            <a:pPr lvl="1"/>
            <a:r>
              <a:rPr lang="fr-FR" dirty="0"/>
              <a:t>Les appels "simples" sont non garantis et ne sont pas rejoués par défaut par la médiation.</a:t>
            </a:r>
          </a:p>
          <a:p>
            <a:pPr lvl="1"/>
            <a:r>
              <a:rPr lang="fr-FR" dirty="0"/>
              <a:t>Les échanges fichiers (sans feedback direct) sont minimisés.</a:t>
            </a:r>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1791646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sz="2800" dirty="0"/>
              <a:t>Règle 10: </a:t>
            </a:r>
            <a:r>
              <a:rPr lang="fr-FR" sz="2800" dirty="0"/>
              <a:t>La sécurité est l'affaire de tous</a:t>
            </a:r>
            <a:endParaRPr lang="fr-FR" sz="2800" dirty="0"/>
          </a:p>
        </p:txBody>
      </p:sp>
      <p:sp>
        <p:nvSpPr>
          <p:cNvPr id="6" name="Espace réservé du contenu 5"/>
          <p:cNvSpPr>
            <a:spLocks noGrp="1"/>
          </p:cNvSpPr>
          <p:nvPr>
            <p:ph idx="1"/>
          </p:nvPr>
        </p:nvSpPr>
        <p:spPr/>
        <p:txBody>
          <a:bodyPr>
            <a:normAutofit/>
          </a:bodyPr>
          <a:lstStyle/>
          <a:p>
            <a:pPr marL="0" lvl="0" indent="0">
              <a:buNone/>
            </a:pPr>
            <a:r>
              <a:rPr lang="fr-FR" dirty="0"/>
              <a:t>« Chaque utilisateur n’accède qu’aux données de son périmètre ».</a:t>
            </a:r>
          </a:p>
          <a:p>
            <a:pPr lvl="0"/>
            <a:endParaRPr lang="fr-FR" dirty="0"/>
          </a:p>
          <a:p>
            <a:pPr lvl="0"/>
            <a:r>
              <a:rPr lang="fr-FR" dirty="0"/>
              <a:t>Toute connexion par un utilisateur au SI est identifiée et authentifiée.</a:t>
            </a:r>
          </a:p>
          <a:p>
            <a:pPr lvl="0"/>
            <a:endParaRPr lang="fr-FR" dirty="0"/>
          </a:p>
          <a:p>
            <a:pPr lvl="0"/>
            <a:r>
              <a:rPr lang="fr-FR" dirty="0"/>
              <a:t>Toute production d’information doit être adaptée au bon niveau d’accréditation et de confidentialité de l’utilisateur (personne, application, système, partenaire, etc.). Le producteur d’information est le garant de cette adéquation.</a:t>
            </a:r>
            <a:endParaRPr lang="fr-FR" dirty="0"/>
          </a:p>
          <a:p>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2663020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Règle 11: Gouvernance du SI</a:t>
            </a:r>
          </a:p>
        </p:txBody>
      </p:sp>
      <p:sp>
        <p:nvSpPr>
          <p:cNvPr id="6" name="Espace réservé du contenu 5"/>
          <p:cNvSpPr>
            <a:spLocks noGrp="1"/>
          </p:cNvSpPr>
          <p:nvPr>
            <p:ph idx="1"/>
          </p:nvPr>
        </p:nvSpPr>
        <p:spPr/>
        <p:txBody>
          <a:bodyPr>
            <a:normAutofit/>
          </a:bodyPr>
          <a:lstStyle/>
          <a:p>
            <a:pPr marL="0" lvl="0" indent="0">
              <a:buNone/>
            </a:pPr>
            <a:r>
              <a:rPr lang="fr-FR" dirty="0"/>
              <a:t>« </a:t>
            </a:r>
            <a:r>
              <a:rPr lang="fr-FR" dirty="0"/>
              <a:t>Le chef d’orchestre est la Direction des Systèmes d'Information</a:t>
            </a:r>
            <a:r>
              <a:rPr lang="fr-FR" dirty="0"/>
              <a:t> ».</a:t>
            </a:r>
          </a:p>
          <a:p>
            <a:pPr marL="0" lvl="0" indent="0">
              <a:buNone/>
            </a:pPr>
            <a:endParaRPr lang="fr-FR" dirty="0"/>
          </a:p>
          <a:p>
            <a:pPr lvl="0"/>
            <a:r>
              <a:rPr lang="fr-FR" dirty="0"/>
              <a:t>Tous les projets participent au bien commun. Les efforts sont partagés et mutualisés.</a:t>
            </a:r>
          </a:p>
          <a:p>
            <a:pPr lvl="0"/>
            <a:r>
              <a:rPr lang="fr-FR" dirty="0"/>
              <a:t>La vision des systèmes et des applications est organisée et structurée dans un référentiel documentaire et cartographique accessible par tous.</a:t>
            </a:r>
          </a:p>
          <a:p>
            <a:pPr lvl="0"/>
            <a:r>
              <a:rPr lang="fr-FR" dirty="0"/>
              <a:t>La DSI gère un plan d’évolution du Système d’Information à 3 ans minimum. Les architectes d'entreprise en dressent le chemin et les détails. Ils sont les garants de la cohérence globale.</a:t>
            </a:r>
            <a:endParaRPr lang="fr-FR" dirty="0"/>
          </a:p>
          <a:p>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3394670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Synthèse</a:t>
            </a:r>
          </a:p>
        </p:txBody>
      </p:sp>
      <p:sp>
        <p:nvSpPr>
          <p:cNvPr id="3" name="Espace réservé du contenu 2"/>
          <p:cNvSpPr>
            <a:spLocks noGrp="1"/>
          </p:cNvSpPr>
          <p:nvPr>
            <p:ph idx="1"/>
          </p:nvPr>
        </p:nvSpPr>
        <p:spPr/>
        <p:txBody>
          <a:bodyPr/>
          <a:lstStyle/>
          <a:p>
            <a:r>
              <a:rPr lang="fr-FR" dirty="0"/>
              <a:t>11 règles simples à partager.</a:t>
            </a:r>
          </a:p>
          <a:p>
            <a:endParaRPr lang="fr-FR" dirty="0"/>
          </a:p>
          <a:p>
            <a:r>
              <a:rPr lang="fr-FR" dirty="0"/>
              <a:t>Non adhérent à une méthode.</a:t>
            </a:r>
          </a:p>
          <a:p>
            <a:r>
              <a:rPr lang="fr-FR" dirty="0"/>
              <a:t>Non adhérent à une architecture.</a:t>
            </a:r>
          </a:p>
          <a:p>
            <a:r>
              <a:rPr lang="fr-FR" dirty="0"/>
              <a:t>Non adhérent à un technologie.</a:t>
            </a:r>
          </a:p>
          <a:p>
            <a:r>
              <a:rPr lang="fr-FR" dirty="0"/>
              <a:t>Non adhérent à un projet.</a:t>
            </a:r>
          </a:p>
        </p:txBody>
      </p:sp>
      <p:sp>
        <p:nvSpPr>
          <p:cNvPr id="4" name="Espace réservé du pied de page 3"/>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161019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11 règles pour gouverner</a:t>
            </a:r>
          </a:p>
        </p:txBody>
      </p:sp>
      <p:sp>
        <p:nvSpPr>
          <p:cNvPr id="6" name="Espace réservé du contenu 5"/>
          <p:cNvSpPr>
            <a:spLocks noGrp="1"/>
          </p:cNvSpPr>
          <p:nvPr>
            <p:ph idx="1"/>
          </p:nvPr>
        </p:nvSpPr>
        <p:spPr/>
        <p:txBody>
          <a:bodyPr/>
          <a:lstStyle/>
          <a:p>
            <a:r>
              <a:rPr lang="fr-FR" dirty="0"/>
              <a:t>Seulement 11 !</a:t>
            </a:r>
          </a:p>
          <a:p>
            <a:r>
              <a:rPr lang="fr-FR" dirty="0"/>
              <a:t>Facilite la compréhension par tous</a:t>
            </a:r>
          </a:p>
          <a:p>
            <a:r>
              <a:rPr lang="fr-FR" dirty="0"/>
              <a:t>Pose les bases d’une pensée commune</a:t>
            </a:r>
          </a:p>
          <a:p>
            <a:endParaRPr lang="fr-FR" dirty="0"/>
          </a:p>
          <a:p>
            <a:r>
              <a:rPr lang="fr-FR" dirty="0"/>
              <a:t>Indépendantes de toute méthodologie.</a:t>
            </a:r>
          </a:p>
          <a:p>
            <a:endParaRPr lang="fr-FR" dirty="0"/>
          </a:p>
        </p:txBody>
      </p:sp>
      <p:sp>
        <p:nvSpPr>
          <p:cNvPr id="2" name="Espace réservé du pied de page 1"/>
          <p:cNvSpPr>
            <a:spLocks noGrp="1"/>
          </p:cNvSpPr>
          <p:nvPr>
            <p:ph type="ftr" sz="quarter" idx="11"/>
          </p:nvPr>
        </p:nvSpPr>
        <p:spPr>
          <a:xfrm>
            <a:off x="442797" y="6290778"/>
            <a:ext cx="6289532" cy="365125"/>
          </a:xfrm>
        </p:spPr>
        <p:txBody>
          <a:bodyPr/>
          <a:lstStyle/>
          <a:p>
            <a:r>
              <a:rPr lang="fr-FR"/>
              <a:t>Middleware Solutions – Les règles de l’EA – 1.1</a:t>
            </a:r>
            <a:endParaRPr lang="fr-FR" dirty="0"/>
          </a:p>
        </p:txBody>
      </p:sp>
    </p:spTree>
    <p:extLst>
      <p:ext uri="{BB962C8B-B14F-4D97-AF65-F5344CB8AC3E}">
        <p14:creationId xmlns:p14="http://schemas.microsoft.com/office/powerpoint/2010/main" val="453471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a:t>Règle 1: Le Maitre de la donnée</a:t>
            </a:r>
          </a:p>
        </p:txBody>
      </p:sp>
      <p:sp>
        <p:nvSpPr>
          <p:cNvPr id="6" name="Espace réservé du contenu 5"/>
          <p:cNvSpPr>
            <a:spLocks noGrp="1"/>
          </p:cNvSpPr>
          <p:nvPr>
            <p:ph idx="1"/>
          </p:nvPr>
        </p:nvSpPr>
        <p:spPr>
          <a:xfrm>
            <a:off x="809997" y="1628799"/>
            <a:ext cx="7524003" cy="4536505"/>
          </a:xfrm>
        </p:spPr>
        <p:txBody>
          <a:bodyPr>
            <a:normAutofit/>
          </a:bodyPr>
          <a:lstStyle/>
          <a:p>
            <a:pPr marL="0" lvl="0" indent="0">
              <a:buNone/>
            </a:pPr>
            <a:r>
              <a:rPr lang="fr-FR" dirty="0"/>
              <a:t>« </a:t>
            </a:r>
            <a:r>
              <a:rPr lang="fr-FR" dirty="0"/>
              <a:t>Les données appartiennent à un système principal qu’il convient de solliciter pour obtenir tout ou partie de la donnée. La copie de copie est interdite.</a:t>
            </a:r>
            <a:r>
              <a:rPr lang="fr-FR" dirty="0"/>
              <a:t> »</a:t>
            </a:r>
          </a:p>
          <a:p>
            <a:pPr lvl="0"/>
            <a:endParaRPr lang="fr-FR" dirty="0"/>
          </a:p>
          <a:p>
            <a:pPr lvl="0"/>
            <a:r>
              <a:rPr lang="fr-FR" dirty="0"/>
              <a:t>Un système unique est maître de 1 à n notions métier. Il en maîtrise le cycle de vie.</a:t>
            </a:r>
          </a:p>
          <a:p>
            <a:pPr lvl="0"/>
            <a:r>
              <a:rPr lang="fr-FR" dirty="0"/>
              <a:t>Un système peut consommer des données en les demandant à celui-ci. Il peut les stocker temporairement pour faciliter leur usage en lecture.</a:t>
            </a:r>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3168774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a:t>Règle 2: Minimiser l’embonpoint</a:t>
            </a:r>
          </a:p>
        </p:txBody>
      </p:sp>
      <p:sp>
        <p:nvSpPr>
          <p:cNvPr id="6" name="Espace réservé du contenu 5"/>
          <p:cNvSpPr>
            <a:spLocks noGrp="1"/>
          </p:cNvSpPr>
          <p:nvPr>
            <p:ph idx="1"/>
          </p:nvPr>
        </p:nvSpPr>
        <p:spPr/>
        <p:txBody>
          <a:bodyPr>
            <a:normAutofit/>
          </a:bodyPr>
          <a:lstStyle/>
          <a:p>
            <a:pPr marL="0" lvl="0" indent="0">
              <a:buNone/>
            </a:pPr>
            <a:r>
              <a:rPr lang="fr-FR" dirty="0"/>
              <a:t>« Seules les données nécessaires et suffisantes sont stockées. »</a:t>
            </a:r>
          </a:p>
          <a:p>
            <a:r>
              <a:rPr lang="fr-FR" dirty="0"/>
              <a:t>A chaque donnée, correspond des traitements. A chaque donnée redondante, il existe des traitements redondants. Pour réduire les coûts induits par cette duplication, il ne faut pas de données  redondantes, voir inutiles.</a:t>
            </a:r>
          </a:p>
          <a:p>
            <a:endParaRPr lang="fr-FR" dirty="0"/>
          </a:p>
          <a:p>
            <a:pPr marL="0" lvl="0" indent="0">
              <a:buNone/>
            </a:pPr>
            <a:r>
              <a:rPr lang="fr-FR" dirty="0"/>
              <a:t>« Seules les données nécessaires sont véhiculées. »</a:t>
            </a:r>
          </a:p>
          <a:p>
            <a:r>
              <a:rPr lang="fr-FR" dirty="0"/>
              <a:t>Les échanges entre systèmes sont coûteux pour le SI. La réutilisation prévaut pour éviter le transports, les transformations, le stockages, les synchronisations et les rejets inutiles.</a:t>
            </a:r>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434180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Autofit/>
          </a:bodyPr>
          <a:lstStyle/>
          <a:p>
            <a:r>
              <a:rPr lang="fr-FR" sz="3200" dirty="0"/>
              <a:t>Règle 3: Maitriser les interactions</a:t>
            </a:r>
          </a:p>
        </p:txBody>
      </p:sp>
      <p:sp>
        <p:nvSpPr>
          <p:cNvPr id="6" name="Espace réservé du contenu 5"/>
          <p:cNvSpPr>
            <a:spLocks noGrp="1"/>
          </p:cNvSpPr>
          <p:nvPr>
            <p:ph idx="1"/>
          </p:nvPr>
        </p:nvSpPr>
        <p:spPr/>
        <p:txBody>
          <a:bodyPr>
            <a:normAutofit/>
          </a:bodyPr>
          <a:lstStyle/>
          <a:p>
            <a:pPr marL="0" lvl="0" indent="0">
              <a:buNone/>
            </a:pPr>
            <a:r>
              <a:rPr lang="fr-FR" dirty="0"/>
              <a:t>« Un cadre d’échanges clair pour le métier ».</a:t>
            </a:r>
          </a:p>
          <a:p>
            <a:pPr marL="0" lvl="0" indent="0">
              <a:buNone/>
            </a:pPr>
            <a:endParaRPr lang="fr-FR" dirty="0"/>
          </a:p>
          <a:p>
            <a:pPr lvl="0"/>
            <a:r>
              <a:rPr lang="fr-FR" dirty="0"/>
              <a:t>Un ensemble réduit de patterns fonctionnels d'échange définit un cadre simple pour le métier. Ils sont compréhensibles et sont la base des spécifications avec :</a:t>
            </a:r>
          </a:p>
          <a:p>
            <a:pPr lvl="1"/>
            <a:r>
              <a:rPr lang="fr-FR" dirty="0"/>
              <a:t>la propagation de données,</a:t>
            </a:r>
          </a:p>
          <a:p>
            <a:pPr lvl="1"/>
            <a:r>
              <a:rPr lang="fr-FR" dirty="0"/>
              <a:t>l'émission d’événements métier,</a:t>
            </a:r>
          </a:p>
          <a:p>
            <a:pPr lvl="1"/>
            <a:r>
              <a:rPr lang="fr-FR" dirty="0"/>
              <a:t>l'appel d’opérations ou de règles fonctionnelles.</a:t>
            </a:r>
          </a:p>
          <a:p>
            <a:pPr lvl="0"/>
            <a:r>
              <a:rPr lang="fr-FR" dirty="0"/>
              <a:t>Ces patterns d'échange régissent les flux d’informations </a:t>
            </a:r>
            <a:r>
              <a:rPr lang="fr-FR" u="sng" dirty="0"/>
              <a:t>dans</a:t>
            </a:r>
            <a:r>
              <a:rPr lang="fr-FR" dirty="0"/>
              <a:t> et </a:t>
            </a:r>
            <a:r>
              <a:rPr lang="fr-FR" u="sng" dirty="0"/>
              <a:t>en périphérie</a:t>
            </a:r>
            <a:r>
              <a:rPr lang="fr-FR" dirty="0"/>
              <a:t> de l’entreprise.</a:t>
            </a:r>
            <a:endParaRPr lang="fr-FR" dirty="0"/>
          </a:p>
          <a:p>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1724212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Autofit/>
          </a:bodyPr>
          <a:lstStyle/>
          <a:p>
            <a:r>
              <a:rPr lang="fr-FR" sz="2800" dirty="0"/>
              <a:t>Règle 4: Faciliter l’accès à l’information</a:t>
            </a:r>
          </a:p>
        </p:txBody>
      </p:sp>
      <p:sp>
        <p:nvSpPr>
          <p:cNvPr id="6" name="Espace réservé du contenu 5"/>
          <p:cNvSpPr>
            <a:spLocks noGrp="1"/>
          </p:cNvSpPr>
          <p:nvPr>
            <p:ph idx="1"/>
          </p:nvPr>
        </p:nvSpPr>
        <p:spPr/>
        <p:txBody>
          <a:bodyPr>
            <a:normAutofit/>
          </a:bodyPr>
          <a:lstStyle/>
          <a:p>
            <a:pPr marL="0" lvl="0" indent="0">
              <a:buNone/>
            </a:pPr>
            <a:r>
              <a:rPr lang="fr-FR" dirty="0"/>
              <a:t>« L’information doit être accessible rapidement. »</a:t>
            </a:r>
          </a:p>
          <a:p>
            <a:pPr marL="0" lvl="0" indent="0">
              <a:buNone/>
            </a:pPr>
            <a:endParaRPr lang="fr-FR" dirty="0"/>
          </a:p>
          <a:p>
            <a:pPr lvl="0"/>
            <a:r>
              <a:rPr lang="fr-FR" dirty="0"/>
              <a:t>Afin de proposer des offres innovantes et s'adapter rapidement au marché, les données doivent être accessibles. Les workflows et cadres applicatifs sont donc séparés des données.</a:t>
            </a:r>
          </a:p>
          <a:p>
            <a:pPr lvl="0"/>
            <a:endParaRPr lang="fr-FR" dirty="0"/>
          </a:p>
          <a:p>
            <a:pPr lvl="0"/>
            <a:r>
              <a:rPr lang="fr-FR" dirty="0"/>
              <a:t>Les moyens techniques support aux échanges utilisent des protocoles standards, normalisés et outillés. Par opposition, les protocoles propriétaires ne sont jamais exposés et consommés par un autre système.</a:t>
            </a:r>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836734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Autofit/>
          </a:bodyPr>
          <a:lstStyle/>
          <a:p>
            <a:r>
              <a:rPr lang="fr-FR" sz="3200" dirty="0"/>
              <a:t>Règle 5: Un vocabulaire d’entreprise</a:t>
            </a:r>
          </a:p>
        </p:txBody>
      </p:sp>
      <p:sp>
        <p:nvSpPr>
          <p:cNvPr id="6" name="Espace réservé du contenu 5"/>
          <p:cNvSpPr>
            <a:spLocks noGrp="1"/>
          </p:cNvSpPr>
          <p:nvPr>
            <p:ph idx="1"/>
          </p:nvPr>
        </p:nvSpPr>
        <p:spPr/>
        <p:txBody>
          <a:bodyPr>
            <a:normAutofit/>
          </a:bodyPr>
          <a:lstStyle/>
          <a:p>
            <a:pPr marL="0" lvl="0" indent="0">
              <a:buNone/>
            </a:pPr>
            <a:r>
              <a:rPr lang="fr-FR" dirty="0"/>
              <a:t>« </a:t>
            </a:r>
            <a:r>
              <a:rPr lang="fr-FR" dirty="0"/>
              <a:t>Une communication sans ambiguïté est essentielle. Les concepts métier de l'entreprise en sont les fondations.</a:t>
            </a:r>
            <a:r>
              <a:rPr lang="fr-FR" dirty="0"/>
              <a:t> »</a:t>
            </a:r>
          </a:p>
          <a:p>
            <a:pPr marL="0" lvl="0" indent="0">
              <a:buNone/>
            </a:pPr>
            <a:endParaRPr lang="fr-FR" dirty="0"/>
          </a:p>
          <a:p>
            <a:pPr lvl="0"/>
            <a:r>
              <a:rPr lang="fr-FR" dirty="0"/>
              <a:t>La richesse d'une entreprise est sa connaissance et sa maîtrise de son métier. Il doit être documenté et partagé. Le SI le met en musique dans ses bases de données et dans les échanges. Ces derniers utilisent un format très proche de ce vocabulaire. Comme il fait partie de la culture d'entreprise, il est stable et apporte une abstraction au changement.</a:t>
            </a:r>
          </a:p>
          <a:p>
            <a:pPr lvl="0"/>
            <a:endParaRPr lang="fr-FR" dirty="0"/>
          </a:p>
          <a:p>
            <a:pPr lvl="0"/>
            <a:r>
              <a:rPr lang="fr-FR" dirty="0"/>
              <a:t>Par opposition, la translation brute d’un format natif est interdite entre les systèmes.</a:t>
            </a:r>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1222565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Autofit/>
          </a:bodyPr>
          <a:lstStyle/>
          <a:p>
            <a:r>
              <a:rPr lang="fr-FR" sz="3200" dirty="0"/>
              <a:t>Règle 6: Anticiper le changement</a:t>
            </a:r>
          </a:p>
        </p:txBody>
      </p:sp>
      <p:sp>
        <p:nvSpPr>
          <p:cNvPr id="6" name="Espace réservé du contenu 5"/>
          <p:cNvSpPr>
            <a:spLocks noGrp="1"/>
          </p:cNvSpPr>
          <p:nvPr>
            <p:ph idx="1"/>
          </p:nvPr>
        </p:nvSpPr>
        <p:spPr/>
        <p:txBody>
          <a:bodyPr>
            <a:normAutofit/>
          </a:bodyPr>
          <a:lstStyle/>
          <a:p>
            <a:pPr marL="0" lvl="0" indent="0">
              <a:buNone/>
            </a:pPr>
            <a:r>
              <a:rPr lang="fr-FR" dirty="0"/>
              <a:t>« Chaque application évolue indépendamment des autres ».</a:t>
            </a:r>
          </a:p>
          <a:p>
            <a:pPr marL="0" lvl="0" indent="0">
              <a:buNone/>
            </a:pPr>
            <a:endParaRPr lang="fr-FR" dirty="0"/>
          </a:p>
          <a:p>
            <a:pPr lvl="0"/>
            <a:r>
              <a:rPr lang="fr-FR" dirty="0"/>
              <a:t>Afin de permettre l’évolution désynchronisée des briques du Système d'Information (applications et systèmes), les échanges sont indépendants aux technologies et contractualisés dans :</a:t>
            </a:r>
          </a:p>
          <a:p>
            <a:pPr lvl="1"/>
            <a:r>
              <a:rPr lang="fr-FR" dirty="0"/>
              <a:t>des API,</a:t>
            </a:r>
          </a:p>
          <a:p>
            <a:pPr lvl="1"/>
            <a:r>
              <a:rPr lang="fr-FR" dirty="0"/>
              <a:t>des Services,</a:t>
            </a:r>
          </a:p>
          <a:p>
            <a:pPr lvl="1"/>
            <a:r>
              <a:rPr lang="fr-FR" dirty="0"/>
              <a:t>des Messages.</a:t>
            </a:r>
          </a:p>
          <a:p>
            <a:pPr lvl="0"/>
            <a:r>
              <a:rPr lang="fr-FR" dirty="0"/>
              <a:t>Ce cadre contractuel facilite la communication entre les MOA et MOE sur les cycles de vie des ressources consommées: ouverture, obsolescence et fermeture.</a:t>
            </a:r>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806371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a:t>Règle 7: Pilotage par le métier</a:t>
            </a:r>
          </a:p>
        </p:txBody>
      </p:sp>
      <p:sp>
        <p:nvSpPr>
          <p:cNvPr id="6" name="Espace réservé du contenu 5"/>
          <p:cNvSpPr>
            <a:spLocks noGrp="1"/>
          </p:cNvSpPr>
          <p:nvPr>
            <p:ph idx="1"/>
          </p:nvPr>
        </p:nvSpPr>
        <p:spPr/>
        <p:txBody>
          <a:bodyPr>
            <a:normAutofit/>
          </a:bodyPr>
          <a:lstStyle/>
          <a:p>
            <a:pPr marL="0" lvl="0" indent="0">
              <a:buNone/>
            </a:pPr>
            <a:r>
              <a:rPr lang="fr-FR" dirty="0"/>
              <a:t>« Le métier est le pilote ».</a:t>
            </a:r>
          </a:p>
          <a:p>
            <a:pPr marL="0" lvl="0" indent="0">
              <a:buNone/>
            </a:pPr>
            <a:endParaRPr lang="fr-FR" dirty="0"/>
          </a:p>
          <a:p>
            <a:pPr lvl="0"/>
            <a:r>
              <a:rPr lang="fr-FR" dirty="0"/>
              <a:t>Le métier est le demandeur des évolutions de ses outils (</a:t>
            </a:r>
            <a:r>
              <a:rPr lang="fr-FR" dirty="0" err="1"/>
              <a:t>ie</a:t>
            </a:r>
            <a:r>
              <a:rPr lang="fr-FR" dirty="0"/>
              <a:t> le Système d'Information). Il les finance directement ou indirectement. Il doit être en capacité de piloter les coûts engagés et de comprendre les usages. Ils sont collectées et mis à disposition au management dans des rapports adaptés.</a:t>
            </a:r>
          </a:p>
          <a:p>
            <a:pPr lvl="0"/>
            <a:endParaRPr lang="fr-FR" dirty="0"/>
          </a:p>
          <a:p>
            <a:pPr lvl="0"/>
            <a:r>
              <a:rPr lang="fr-FR" dirty="0"/>
              <a:t>Tous les flux sont dits "facturables": Qui, Quoi, Combien et Quand.</a:t>
            </a:r>
            <a:endParaRPr lang="fr-FR" dirty="0"/>
          </a:p>
          <a:p>
            <a:endParaRPr lang="fr-FR" dirty="0"/>
          </a:p>
        </p:txBody>
      </p:sp>
      <p:sp>
        <p:nvSpPr>
          <p:cNvPr id="2" name="Espace réservé du pied de page 1"/>
          <p:cNvSpPr>
            <a:spLocks noGrp="1"/>
          </p:cNvSpPr>
          <p:nvPr>
            <p:ph type="ftr" sz="quarter" idx="11"/>
          </p:nvPr>
        </p:nvSpPr>
        <p:spPr/>
        <p:txBody>
          <a:bodyPr/>
          <a:lstStyle/>
          <a:p>
            <a:r>
              <a:rPr lang="fr-FR"/>
              <a:t>Middleware Solutions – Les règles de l’EA – 1.1</a:t>
            </a:r>
            <a:endParaRPr lang="fr-FR" dirty="0"/>
          </a:p>
        </p:txBody>
      </p:sp>
    </p:spTree>
    <p:extLst>
      <p:ext uri="{BB962C8B-B14F-4D97-AF65-F5344CB8AC3E}">
        <p14:creationId xmlns:p14="http://schemas.microsoft.com/office/powerpoint/2010/main" val="3030892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ddleware Solutions">
  <a:themeElements>
    <a:clrScheme name="Rouge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oncis">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is">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Middleware Solutions - Modèle.potx" id="{E8845CD4-2453-4A22-BD8A-615A5BF26754}" vid="{47CDD4B1-6081-4AB5-9B2E-6B44332BB0BC}"/>
    </a:ext>
  </a:extLst>
</a:theme>
</file>

<file path=ppt/theme/theme2.xml><?xml version="1.0" encoding="utf-8"?>
<a:theme xmlns:a="http://schemas.openxmlformats.org/drawingml/2006/main" name="Thème Office">
  <a:themeElements>
    <a:clrScheme name="Sopra">
      <a:dk1>
        <a:srgbClr val="505050"/>
      </a:dk1>
      <a:lt1>
        <a:sysClr val="window" lastClr="FFFFFF"/>
      </a:lt1>
      <a:dk2>
        <a:srgbClr val="000000"/>
      </a:dk2>
      <a:lt2>
        <a:srgbClr val="DCDCDC"/>
      </a:lt2>
      <a:accent1>
        <a:srgbClr val="CF032B"/>
      </a:accent1>
      <a:accent2>
        <a:srgbClr val="EE1D23"/>
      </a:accent2>
      <a:accent3>
        <a:srgbClr val="F15929"/>
      </a:accent3>
      <a:accent4>
        <a:srgbClr val="FD8B1D"/>
      </a:accent4>
      <a:accent5>
        <a:srgbClr val="FAAA0A"/>
      </a:accent5>
      <a:accent6>
        <a:srgbClr val="C00000"/>
      </a:accent6>
      <a:hlink>
        <a:srgbClr val="0000FF"/>
      </a:hlink>
      <a:folHlink>
        <a:srgbClr val="800080"/>
      </a:folHlink>
    </a:clrScheme>
    <a:fontScheme name="Personnalisé 11">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Sopra">
      <a:dk1>
        <a:srgbClr val="505050"/>
      </a:dk1>
      <a:lt1>
        <a:sysClr val="window" lastClr="FFFFFF"/>
      </a:lt1>
      <a:dk2>
        <a:srgbClr val="000000"/>
      </a:dk2>
      <a:lt2>
        <a:srgbClr val="DCDCDC"/>
      </a:lt2>
      <a:accent1>
        <a:srgbClr val="CF032B"/>
      </a:accent1>
      <a:accent2>
        <a:srgbClr val="EE1D23"/>
      </a:accent2>
      <a:accent3>
        <a:srgbClr val="F15929"/>
      </a:accent3>
      <a:accent4>
        <a:srgbClr val="FD8B1D"/>
      </a:accent4>
      <a:accent5>
        <a:srgbClr val="FAAA0A"/>
      </a:accent5>
      <a:accent6>
        <a:srgbClr val="C00000"/>
      </a:accent6>
      <a:hlink>
        <a:srgbClr val="0000FF"/>
      </a:hlink>
      <a:folHlink>
        <a:srgbClr val="800080"/>
      </a:folHlink>
    </a:clrScheme>
    <a:fontScheme name="Personnalisé 10">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5d04bb52-f274-443f-91a6-0e6352dc29dc" ContentTypeId="0x010100FA65E1551B3AF94588C793437B8F95EB"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47d7eb6b5ec46129d728ddb6183814b xmlns="491f76ce-9ed4-4a43-87be-05c30ef516ef">
      <Terms xmlns="http://schemas.microsoft.com/office/infopath/2007/PartnerControls"/>
    </n47d7eb6b5ec46129d728ddb6183814b>
    <ff8351bcb69c40babea7ee5d404032da xmlns="491f76ce-9ed4-4a43-87be-05c30ef516ef">
      <Terms xmlns="http://schemas.microsoft.com/office/infopath/2007/PartnerControls"/>
    </ff8351bcb69c40babea7ee5d404032da>
    <SOP-DureeDeVie xmlns="491f76ce-9ed4-4a43-87be-05c30ef516ef" xsi:nil="true"/>
    <SOP-DescriptionLongue xmlns="491f76ce-9ed4-4a43-87be-05c30ef516ef" xsi:nil="true"/>
    <TaxCatchAll xmlns="491f76ce-9ed4-4a43-87be-05c30ef516ef">
      <Value>5</Value>
      <Value>65</Value>
    </TaxCatchAll>
    <PublishingContactEmail xmlns="http://schemas.microsoft.com/sharepoint/v3" xsi:nil="true"/>
    <f7554b9f094a4ad0908889f9c76704aa xmlns="491f76ce-9ed4-4a43-87be-05c30ef516ef">
      <Terms xmlns="http://schemas.microsoft.com/office/infopath/2007/PartnerControls">
        <TermInfo xmlns="http://schemas.microsoft.com/office/infopath/2007/PartnerControls">
          <TermName xmlns="http://schemas.microsoft.com/office/infopath/2007/PartnerControls">Corp / Identité visuelle (DCOM)</TermName>
          <TermId xmlns="http://schemas.microsoft.com/office/infopath/2007/PartnerControls">ef95a2a1-6382-42b5-8db1-a32e0b92c190</TermId>
        </TermInfo>
      </Terms>
    </f7554b9f094a4ad0908889f9c76704aa>
    <k5ddb160d8854ab381ee98b565489d51 xmlns="491f76ce-9ed4-4a43-87be-05c30ef516ef">
      <Terms xmlns="http://schemas.microsoft.com/office/infopath/2007/PartnerControls"/>
    </k5ddb160d8854ab381ee98b565489d51>
    <k8417183ee6b4a6a8df6f66f611a68b2 xmlns="491f76ce-9ed4-4a43-87be-05c30ef516ef">
      <Terms xmlns="http://schemas.microsoft.com/office/infopath/2007/PartnerControls"/>
    </k8417183ee6b4a6a8df6f66f611a68b2>
    <p8c30f6a651c427d9bd424c122c23a9d xmlns="491f76ce-9ed4-4a43-87be-05c30ef516ef">
      <Terms xmlns="http://schemas.microsoft.com/office/infopath/2007/PartnerControls">
        <TermInfo xmlns="http://schemas.microsoft.com/office/infopath/2007/PartnerControls">
          <TermName xmlns="http://schemas.microsoft.com/office/infopath/2007/PartnerControls">Anglais</TermName>
          <TermId xmlns="http://schemas.microsoft.com/office/infopath/2007/PartnerControls">2d40f1a4-5911-4b26-9306-aa16e6c41576</TermId>
        </TermInfo>
      </Terms>
    </p8c30f6a651c427d9bd424c122c23a9d>
    <SOP-SolutionsEditeurs xmlns="491f76ce-9ed4-4a43-87be-05c30ef516ef" xsi:nil="true"/>
    <SOP-Origine xmlns="491f76ce-9ed4-4a43-87be-05c30ef516ef">Interne / Internal</SOP-Origine>
    <Audience xmlns="http://schemas.microsoft.com/sharepoint/v3" xsi:nil="true"/>
    <PublishingContactPicture xmlns="http://schemas.microsoft.com/sharepoint/v3">
      <Url xsi:nil="true"/>
      <Description xsi:nil="true"/>
    </PublishingContactPicture>
    <Management xmlns="491f76ce-9ed4-4a43-87be-05c30ef516ef">false</Management>
    <SOP-Confidentiel xmlns="491f76ce-9ed4-4a43-87be-05c30ef516ef">false</SOP-Confidentiel>
    <PublishingContact xmlns="http://schemas.microsoft.com/sharepoint/v3">
      <UserInfo>
        <DisplayName/>
        <AccountId xsi:nil="true"/>
        <AccountType/>
      </UserInfo>
    </PublishingContact>
    <PublishingContactName xmlns="http://schemas.microsoft.com/sharepoint/v3" xsi:nil="true"/>
    <SOP-Fondamentaux xmlns="491f76ce-9ed4-4a43-87be-05c30ef516ef">false</SOP-Fondamentaux>
    <SOP-DateDeMiseAJour xmlns="491f76ce-9ed4-4a43-87be-05c30ef516ef">2016-07-20T22:00:00+00:00</SOP-DateDeMiseAJour>
  </documentManagement>
</p:properties>
</file>

<file path=customXml/item4.xml><?xml version="1.0" encoding="utf-8"?>
<ct:contentTypeSchema xmlns:ct="http://schemas.microsoft.com/office/2006/metadata/contentType" xmlns:ma="http://schemas.microsoft.com/office/2006/metadata/properties/metaAttributes" ct:_="" ma:_="" ma:contentTypeName="Document Sopra" ma:contentTypeID="0x010100FA65E1551B3AF94588C793437B8F95EB00098E305B37E62B42AC94710489992EDD009CE229CE32CFCD4B9078C952AC9E722F00D12AB1669C674B4F924AAD09E0B9CC0F" ma:contentTypeVersion="80" ma:contentTypeDescription="Crée un document." ma:contentTypeScope="" ma:versionID="bcfe854ce9be3483ac71d5a12221909d">
  <xsd:schema xmlns:xsd="http://www.w3.org/2001/XMLSchema" xmlns:xs="http://www.w3.org/2001/XMLSchema" xmlns:p="http://schemas.microsoft.com/office/2006/metadata/properties" xmlns:ns1="http://schemas.microsoft.com/sharepoint/v3" xmlns:ns3="491f76ce-9ed4-4a43-87be-05c30ef516ef" targetNamespace="http://schemas.microsoft.com/office/2006/metadata/properties" ma:root="true" ma:fieldsID="50b6bf71598b2dcb66824da466fe51a0" ns1:_="" ns3:_="">
    <xsd:import namespace="http://schemas.microsoft.com/sharepoint/v3"/>
    <xsd:import namespace="491f76ce-9ed4-4a43-87be-05c30ef516ef"/>
    <xsd:element name="properties">
      <xsd:complexType>
        <xsd:sequence>
          <xsd:element name="documentManagement">
            <xsd:complexType>
              <xsd:all>
                <xsd:element ref="ns1:PublishingContact" minOccurs="0"/>
                <xsd:element ref="ns3:Management" minOccurs="0"/>
                <xsd:element ref="ns1:Audience" minOccurs="0"/>
                <xsd:element ref="ns1:PublishingContactName" minOccurs="0"/>
                <xsd:element ref="ns1:PublishingContactPicture" minOccurs="0"/>
                <xsd:element ref="ns1:PublishingContactEmail" minOccurs="0"/>
                <xsd:element ref="ns3:p8c30f6a651c427d9bd424c122c23a9d" minOccurs="0"/>
                <xsd:element ref="ns3:ff8351bcb69c40babea7ee5d404032da" minOccurs="0"/>
                <xsd:element ref="ns3:TaxCatchAllLabel" minOccurs="0"/>
                <xsd:element ref="ns3:TaxCatchAll" minOccurs="0"/>
                <xsd:element ref="ns3:n47d7eb6b5ec46129d728ddb6183814b" minOccurs="0"/>
                <xsd:element ref="ns3:k8417183ee6b4a6a8df6f66f611a68b2" minOccurs="0"/>
                <xsd:element ref="ns3:f7554b9f094a4ad0908889f9c76704aa" minOccurs="0"/>
                <xsd:element ref="ns3:k5ddb160d8854ab381ee98b565489d51" minOccurs="0"/>
                <xsd:element ref="ns3:SOP-Origine" minOccurs="0"/>
                <xsd:element ref="ns3:SOP-DateDeMiseAJour" minOccurs="0"/>
                <xsd:element ref="ns3:SOP-DureeDeVie" minOccurs="0"/>
                <xsd:element ref="ns3:SOP-Confidentiel" minOccurs="0"/>
                <xsd:element ref="ns3:SOP-Fondamentaux" minOccurs="0"/>
                <xsd:element ref="ns3:SOP-SolutionsEditeurs" minOccurs="0"/>
                <xsd:element ref="ns3:SOP-DescriptionLongu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 ma:index="2" nillable="true" ma:displayName="Contact" ma:description="La colonne de site Contact est créée par la fonctionnalité de publication. Elle est utilisée sur le type de contenu Page comme personne ou groupe correspondant à la personne à contacter pour la page."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dience" ma:index="10" nillable="true" ma:displayName="Audiences ciblées" ma:description="La colonne de site Audiences ciblées est créée par la fonctionnalité de publication. Elle permet de spécifier les audiences auxquelles cette page est destinée." ma:hidden="true" ma:internalName="Audience" ma:readOnly="false">
      <xsd:simpleType>
        <xsd:restriction base="dms:Unknown"/>
      </xsd:simpleType>
    </xsd:element>
    <xsd:element name="PublishingContactName" ma:index="11" nillable="true" ma:displayName="Nom du contact" ma:description="La colonne de site Nom du contact est créée par la fonctionnalité de publication. Elle est utilisée sur le type de contenu Page comme nom de la personne ou du groupe correspondant à la personne à contacter pour la page." ma:hidden="true" ma:internalName="PublishingContactName" ma:readOnly="false">
      <xsd:simpleType>
        <xsd:restriction base="dms:Text">
          <xsd:maxLength value="255"/>
        </xsd:restriction>
      </xsd:simpleType>
    </xsd:element>
    <xsd:element name="PublishingContactPicture" ma:index="12" nillable="true" ma:displayName="Image du contact" ma:description="La colonne de site Image du contact est créée par la fonctionnalité de publication. Elle est utilisé sur le type de contenu Page comme image de l'utilisateur ou du groupe correspondant à la personne à contacter pour la page." ma:format="Image" ma:hidden="true" ma:internalName="PublishingContactPictur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PublishingContactEmail" ma:index="13" nillable="true" ma:displayName="Adresse de messagerie du contact" ma:description="La colonne de site Adresse de messagerie du contact est créée par la fonctionnalité de publication. Elle est utilisée sur le type de contenu Page comme adresse de messagerie de la personne ou du groupe correspondant à la personne à contacter pour la page." ma:hidden="true" ma:internalName="PublishingContactEmail"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91f76ce-9ed4-4a43-87be-05c30ef516ef" elementFormDefault="qualified">
    <xsd:import namespace="http://schemas.microsoft.com/office/2006/documentManagement/types"/>
    <xsd:import namespace="http://schemas.microsoft.com/office/infopath/2007/PartnerControls"/>
    <xsd:element name="Management" ma:index="6" nillable="true" ma:displayName="Management" ma:default="0" ma:internalName="Management">
      <xsd:simpleType>
        <xsd:restriction base="dms:Boolean"/>
      </xsd:simpleType>
    </xsd:element>
    <xsd:element name="p8c30f6a651c427d9bd424c122c23a9d" ma:index="15" nillable="true" ma:taxonomy="true" ma:internalName="p8c30f6a651c427d9bd424c122c23a9d" ma:taxonomyFieldName="SOP_x002d_LangueDuContenu" ma:displayName="Langue du contenu" ma:default="5;#Anglais|2d40f1a4-5911-4b26-9306-aa16e6c41576" ma:fieldId="{98c30f6a-651c-427d-9bd4-24c122c23a9d}" ma:sspId="5d04bb52-f274-443f-91a6-0e6352dc29dc" ma:termSetId="c83d42d0-870d-4aee-9acc-e0d0ee36386b" ma:anchorId="00000000-0000-0000-0000-000000000000" ma:open="false" ma:isKeyword="false">
      <xsd:complexType>
        <xsd:sequence>
          <xsd:element ref="pc:Terms" minOccurs="0" maxOccurs="1"/>
        </xsd:sequence>
      </xsd:complexType>
    </xsd:element>
    <xsd:element name="ff8351bcb69c40babea7ee5d404032da" ma:index="17" nillable="true" ma:taxonomy="true" ma:internalName="ff8351bcb69c40babea7ee5d404032da" ma:taxonomyFieldName="SOP_x002d_TypeDeDocument" ma:displayName="Type de document" ma:fieldId="{ff8351bc-b69c-40ba-bea7-ee5d404032da}" ma:sspId="5d04bb52-f274-443f-91a6-0e6352dc29dc" ma:termSetId="6a951fdf-f587-405b-a5db-84debead7053" ma:anchorId="00000000-0000-0000-0000-000000000000" ma:open="false" ma:isKeyword="false">
      <xsd:complexType>
        <xsd:sequence>
          <xsd:element ref="pc:Terms" minOccurs="0" maxOccurs="1"/>
        </xsd:sequence>
      </xsd:complexType>
    </xsd:element>
    <xsd:element name="TaxCatchAllLabel" ma:index="18" nillable="true" ma:displayName="Taxonomy Catch All Column1" ma:description="" ma:hidden="true" ma:list="{fcb3b588-70eb-4163-937c-c919f5ad6263}" ma:internalName="TaxCatchAllLabel" ma:readOnly="true" ma:showField="CatchAllDataLabel" ma:web="094d1ffe-a79a-4495-b940-ce184e846951">
      <xsd:complexType>
        <xsd:complexContent>
          <xsd:extension base="dms:MultiChoiceLookup">
            <xsd:sequence>
              <xsd:element name="Value" type="dms:Lookup" maxOccurs="unbounded" minOccurs="0" nillable="true"/>
            </xsd:sequence>
          </xsd:extension>
        </xsd:complexContent>
      </xsd:complexType>
    </xsd:element>
    <xsd:element name="TaxCatchAll" ma:index="19" nillable="true" ma:displayName="Taxonomy Catch All Column" ma:description="" ma:hidden="true" ma:list="{fcb3b588-70eb-4163-937c-c919f5ad6263}" ma:internalName="TaxCatchAll" ma:readOnly="false" ma:showField="CatchAllData" ma:web="094d1ffe-a79a-4495-b940-ce184e846951">
      <xsd:complexType>
        <xsd:complexContent>
          <xsd:extension base="dms:MultiChoiceLookup">
            <xsd:sequence>
              <xsd:element name="Value" type="dms:Lookup" maxOccurs="unbounded" minOccurs="0" nillable="true"/>
            </xsd:sequence>
          </xsd:extension>
        </xsd:complexContent>
      </xsd:complexType>
    </xsd:element>
    <xsd:element name="n47d7eb6b5ec46129d728ddb6183814b" ma:index="20" nillable="true" ma:taxonomy="true" ma:internalName="n47d7eb6b5ec46129d728ddb6183814b" ma:taxonomyFieldName="M_x00e9_tier" ma:displayName="Métier" ma:readOnly="false" ma:default="" ma:fieldId="{747d7eb6-b5ec-4612-9d72-8ddb6183814b}" ma:taxonomyMulti="true" ma:sspId="5d04bb52-f274-443f-91a6-0e6352dc29dc" ma:termSetId="a3fa006f-5a94-49d1-b507-b941e5567313" ma:anchorId="00000000-0000-0000-0000-000000000000" ma:open="false" ma:isKeyword="false">
      <xsd:complexType>
        <xsd:sequence>
          <xsd:element ref="pc:Terms" minOccurs="0" maxOccurs="1"/>
        </xsd:sequence>
      </xsd:complexType>
    </xsd:element>
    <xsd:element name="k8417183ee6b4a6a8df6f66f611a68b2" ma:index="22" nillable="true" ma:taxonomy="true" ma:internalName="k8417183ee6b4a6a8df6f66f611a68b2" ma:taxonomyFieldName="Type_x0020_d_x0027_application" ma:displayName="Type d'application" ma:readOnly="false" ma:default="" ma:fieldId="{48417183-ee6b-4a6a-8df6-f66f611a68b2}" ma:taxonomyMulti="true" ma:sspId="5d04bb52-f274-443f-91a6-0e6352dc29dc" ma:termSetId="9c736402-2d27-4cc9-84b0-08ed5fdb8155" ma:anchorId="00000000-0000-0000-0000-000000000000" ma:open="false" ma:isKeyword="false">
      <xsd:complexType>
        <xsd:sequence>
          <xsd:element ref="pc:Terms" minOccurs="0" maxOccurs="1"/>
        </xsd:sequence>
      </xsd:complexType>
    </xsd:element>
    <xsd:element name="f7554b9f094a4ad0908889f9c76704aa" ma:index="24" nillable="true" ma:taxonomy="true" ma:internalName="f7554b9f094a4ad0908889f9c76704aa" ma:taxonomyFieldName="Source_x0020_F2F" ma:displayName="Source F2F" ma:readOnly="false" ma:default="" ma:fieldId="{f7554b9f-094a-4ad0-9088-89f9c76704aa}" ma:sspId="5d04bb52-f274-443f-91a6-0e6352dc29dc" ma:termSetId="1d72aea2-75bc-44cd-a887-4d2d8d7a6c9e" ma:anchorId="00000000-0000-0000-0000-000000000000" ma:open="false" ma:isKeyword="false">
      <xsd:complexType>
        <xsd:sequence>
          <xsd:element ref="pc:Terms" minOccurs="0" maxOccurs="1"/>
        </xsd:sequence>
      </xsd:complexType>
    </xsd:element>
    <xsd:element name="k5ddb160d8854ab381ee98b565489d51" ma:index="25" nillable="true" ma:taxonomy="true" ma:internalName="k5ddb160d8854ab381ee98b565489d51" ma:taxonomyFieldName="SOP_x002d_SecteurDActivite" ma:displayName="Secteur d'activité / Marché" ma:fieldId="{45ddb160-d885-4ab3-81ee-98b565489d51}" ma:taxonomyMulti="true" ma:sspId="5d04bb52-f274-443f-91a6-0e6352dc29dc" ma:termSetId="bb5ed113-bba9-4f69-a593-faf166c41f0d" ma:anchorId="00000000-0000-0000-0000-000000000000" ma:open="false" ma:isKeyword="false">
      <xsd:complexType>
        <xsd:sequence>
          <xsd:element ref="pc:Terms" minOccurs="0" maxOccurs="1"/>
        </xsd:sequence>
      </xsd:complexType>
    </xsd:element>
    <xsd:element name="SOP-Origine" ma:index="28" nillable="true" ma:displayName="Origine" ma:default="Interne / Internal" ma:format="Dropdown" ma:internalName="SOP_x002d_Origine">
      <xsd:simpleType>
        <xsd:restriction base="dms:Choice">
          <xsd:enumeration value="Interne / Internal"/>
          <xsd:enumeration value="Externe / External"/>
        </xsd:restriction>
      </xsd:simpleType>
    </xsd:element>
    <xsd:element name="SOP-DateDeMiseAJour" ma:index="30" nillable="true" ma:displayName="Date de mise à jour" ma:default="[today]" ma:format="DateOnly" ma:internalName="SOP_x002d_DateDeMiseAJour">
      <xsd:simpleType>
        <xsd:restriction base="dms:DateTime"/>
      </xsd:simpleType>
    </xsd:element>
    <xsd:element name="SOP-DureeDeVie" ma:index="31" nillable="true" ma:displayName="Durée de vie" ma:format="Dropdown" ma:internalName="SOP_x002d_DureeDeVie">
      <xsd:simpleType>
        <xsd:restriction base="dms:Choice">
          <xsd:enumeration value="1 an / year"/>
          <xsd:enumeration value="2 ans / years"/>
          <xsd:enumeration value="3 ans / years"/>
          <xsd:enumeration value="Illimité / Unlimited"/>
        </xsd:restriction>
      </xsd:simpleType>
    </xsd:element>
    <xsd:element name="SOP-Confidentiel" ma:index="32" nillable="true" ma:displayName="Confidentiel" ma:default="0" ma:internalName="SOP_x002d_Confidentiel">
      <xsd:simpleType>
        <xsd:restriction base="dms:Boolean"/>
      </xsd:simpleType>
    </xsd:element>
    <xsd:element name="SOP-Fondamentaux" ma:index="33" nillable="true" ma:displayName="Fondamentaux" ma:default="0" ma:internalName="SOP_x002d_Fondamentaux">
      <xsd:simpleType>
        <xsd:restriction base="dms:Boolean"/>
      </xsd:simpleType>
    </xsd:element>
    <xsd:element name="SOP-SolutionsEditeurs" ma:index="34" nillable="true" ma:displayName="Solutions / Editeurs" ma:internalName="SOP_x002d_SolutionsEditeurs" ma:readOnly="false">
      <xsd:simpleType>
        <xsd:restriction base="dms:Text">
          <xsd:maxLength value="255"/>
        </xsd:restriction>
      </xsd:simpleType>
    </xsd:element>
    <xsd:element name="SOP-DescriptionLongue" ma:index="35" nillable="true" ma:displayName="Description longue" ma:internalName="SOP_x002d_DescriptionLong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3" ma:displayName="Auteur"/>
        <xsd:element ref="dcterms:created" minOccurs="0" maxOccurs="1"/>
        <xsd:element ref="dc:identifier" minOccurs="0" maxOccurs="1"/>
        <xsd:element name="contentType" minOccurs="0" maxOccurs="1" type="xsd:string" ma:index="21" ma:displayName="Type de contenu"/>
        <xsd:element ref="dc:title" minOccurs="0" maxOccurs="1" ma:index="1" ma:displayName="Titre"/>
        <xsd:element ref="dc:subject" minOccurs="0" maxOccurs="1"/>
        <xsd:element ref="dc:description" minOccurs="0" maxOccurs="1"/>
        <xsd:element name="keywords" minOccurs="0" maxOccurs="1" type="xsd:string"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F2DA35-3AE4-4C37-BF27-9939FCBD3B25}">
  <ds:schemaRefs>
    <ds:schemaRef ds:uri="Microsoft.SharePoint.Taxonomy.ContentTypeSync"/>
  </ds:schemaRefs>
</ds:datastoreItem>
</file>

<file path=customXml/itemProps2.xml><?xml version="1.0" encoding="utf-8"?>
<ds:datastoreItem xmlns:ds="http://schemas.openxmlformats.org/officeDocument/2006/customXml" ds:itemID="{7F5EDD3A-6194-486A-99CC-204FBB931040}">
  <ds:schemaRefs>
    <ds:schemaRef ds:uri="http://schemas.microsoft.com/sharepoint/v3/contenttype/forms"/>
  </ds:schemaRefs>
</ds:datastoreItem>
</file>

<file path=customXml/itemProps3.xml><?xml version="1.0" encoding="utf-8"?>
<ds:datastoreItem xmlns:ds="http://schemas.openxmlformats.org/officeDocument/2006/customXml" ds:itemID="{AEA6A43B-3226-4661-A377-A3D8607611EE}">
  <ds:schemaRefs>
    <ds:schemaRef ds:uri="http://schemas.microsoft.com/sharepoint/v3"/>
    <ds:schemaRef ds:uri="http://purl.org/dc/terms/"/>
    <ds:schemaRef ds:uri="http://schemas.microsoft.com/office/2006/documentManagement/types"/>
    <ds:schemaRef ds:uri="http://schemas.microsoft.com/office/infopath/2007/PartnerControls"/>
    <ds:schemaRef ds:uri="491f76ce-9ed4-4a43-87be-05c30ef516ef"/>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71444886-8146-4B7A-A53D-E5751BB082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91f76ce-9ed4-4a43-87be-05c30ef516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Middleware Solutions - Modèle</Template>
  <TotalTime>5763</TotalTime>
  <Words>272</Words>
  <Application>Microsoft Office PowerPoint</Application>
  <PresentationFormat>Affichage à l'écran (4:3)</PresentationFormat>
  <Paragraphs>110</Paragraphs>
  <Slides>14</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ＭＳ Ｐゴシック</vt:lpstr>
      <vt:lpstr>Arial</vt:lpstr>
      <vt:lpstr>Calibri</vt:lpstr>
      <vt:lpstr>Century Gothic</vt:lpstr>
      <vt:lpstr>Trebuchet MS</vt:lpstr>
      <vt:lpstr>Wingdings 2</vt:lpstr>
      <vt:lpstr>Middleware Solutions</vt:lpstr>
      <vt:lpstr>Doctrine de l’architecture d’entreprise</vt:lpstr>
      <vt:lpstr>11 règles pour gouverner</vt:lpstr>
      <vt:lpstr>Règle 1: Le Maitre de la donnée</vt:lpstr>
      <vt:lpstr>Règle 2: Minimiser l’embonpoint</vt:lpstr>
      <vt:lpstr>Règle 3: Maitriser les interactions</vt:lpstr>
      <vt:lpstr>Règle 4: Faciliter l’accès à l’information</vt:lpstr>
      <vt:lpstr>Règle 5: Un vocabulaire d’entreprise</vt:lpstr>
      <vt:lpstr>Règle 6: Anticiper le changement</vt:lpstr>
      <vt:lpstr>Règle 7: Pilotage par le métier</vt:lpstr>
      <vt:lpstr>Règle 8: QoS First</vt:lpstr>
      <vt:lpstr>Règle 9: Minimiser le coût de l'erreur</vt:lpstr>
      <vt:lpstr>Règle 10: La sécurité est l'affaire de tous</vt:lpstr>
      <vt:lpstr>Règle 11: Gouvernance du SI</vt:lpstr>
      <vt:lpstr>Synthèse</vt:lpstr>
    </vt:vector>
  </TitlesOfParts>
  <Company>Sopra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10 règles de l’architecture d’entreprise</dc:title>
  <dc:creator>Emmanuel LESNE</dc:creator>
  <cp:lastModifiedBy>Emmanuel LESNE</cp:lastModifiedBy>
  <cp:revision>27</cp:revision>
  <cp:lastPrinted>2014-12-11T13:29:41Z</cp:lastPrinted>
  <dcterms:created xsi:type="dcterms:W3CDTF">2017-04-12T06:35:41Z</dcterms:created>
  <dcterms:modified xsi:type="dcterms:W3CDTF">2017-04-18T08:10:41Z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0x010100FA65E1551B3AF94588C793437B8F95EB00098E305B37E62B42AC94710489992EDD009CE229CE32CFCD4B9078C952AC9E722F00D12AB1669C674B4F924AAD09E0B9CC0F</vt:lpwstr>
  </property>
  <property fmtid="{D5CDD505-2E9C-101B-9397-08002B2CF9AE}" pid="3" name="Source F2F">
    <vt:lpwstr>65;#Corp / Identité visuelle (DCOM)|ef95a2a1-6382-42b5-8db1-a32e0b92c190</vt:lpwstr>
  </property>
  <property fmtid="{D5CDD505-2E9C-101B-9397-08002B2CF9AE}" pid="4" name="jc82b7512bbf4ac681d1c9d7dd17faba">
    <vt:lpwstr/>
  </property>
  <property fmtid="{D5CDD505-2E9C-101B-9397-08002B2CF9AE}" pid="5" name="Type d'application">
    <vt:lpwstr/>
  </property>
  <property fmtid="{D5CDD505-2E9C-101B-9397-08002B2CF9AE}" pid="6" name="SOP-LangueDuContenu">
    <vt:lpwstr>5;#Anglais|2d40f1a4-5911-4b26-9306-aa16e6c41576</vt:lpwstr>
  </property>
  <property fmtid="{D5CDD505-2E9C-101B-9397-08002B2CF9AE}" pid="7" name="Métier">
    <vt:lpwstr/>
  </property>
  <property fmtid="{D5CDD505-2E9C-101B-9397-08002B2CF9AE}" pid="8" name="SOP_x002d_TypeDeDocument">
    <vt:lpwstr/>
  </property>
  <property fmtid="{D5CDD505-2E9C-101B-9397-08002B2CF9AE}" pid="9" name="SOP-SecteurDActivite">
    <vt:lpwstr/>
  </property>
  <property fmtid="{D5CDD505-2E9C-101B-9397-08002B2CF9AE}" pid="10" name="SOP_x002d_PerimetreEntite">
    <vt:lpwstr/>
  </property>
  <property fmtid="{D5CDD505-2E9C-101B-9397-08002B2CF9AE}" pid="11" name="SOP-PerimetreEntite">
    <vt:lpwstr/>
  </property>
  <property fmtid="{D5CDD505-2E9C-101B-9397-08002B2CF9AE}" pid="12" name="SOP-TypeDeDocument">
    <vt:lpwstr/>
  </property>
</Properties>
</file>